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6" r:id="rId2"/>
    <p:sldId id="279" r:id="rId3"/>
    <p:sldId id="283" r:id="rId4"/>
    <p:sldId id="278" r:id="rId5"/>
    <p:sldId id="257" r:id="rId6"/>
    <p:sldId id="260" r:id="rId7"/>
    <p:sldId id="285" r:id="rId8"/>
    <p:sldId id="258" r:id="rId9"/>
    <p:sldId id="259" r:id="rId10"/>
    <p:sldId id="262" r:id="rId11"/>
    <p:sldId id="276" r:id="rId12"/>
    <p:sldId id="269" r:id="rId13"/>
    <p:sldId id="275" r:id="rId14"/>
    <p:sldId id="264" r:id="rId15"/>
    <p:sldId id="265" r:id="rId16"/>
    <p:sldId id="266" r:id="rId17"/>
    <p:sldId id="267" r:id="rId18"/>
    <p:sldId id="268" r:id="rId19"/>
    <p:sldId id="277" r:id="rId20"/>
    <p:sldId id="274" r:id="rId21"/>
    <p:sldId id="271" r:id="rId22"/>
    <p:sldId id="261" r:id="rId23"/>
    <p:sldId id="288" r:id="rId24"/>
    <p:sldId id="270" r:id="rId25"/>
    <p:sldId id="280" r:id="rId26"/>
    <p:sldId id="281" r:id="rId27"/>
    <p:sldId id="273" r:id="rId28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5ED"/>
    <a:srgbClr val="EF5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78037" autoAdjust="0"/>
  </p:normalViewPr>
  <p:slideViewPr>
    <p:cSldViewPr>
      <p:cViewPr>
        <p:scale>
          <a:sx n="70" d="100"/>
          <a:sy n="70" d="100"/>
        </p:scale>
        <p:origin x="-1152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E7447-52B9-4CAA-BD68-D6D16AEB9FD8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9CA65-4181-4CC2-92DE-0D906E56F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143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18EC648-1E6D-45DE-B27D-0515D861E308}" type="datetimeFigureOut">
              <a:rPr lang="en-GB"/>
              <a:pPr>
                <a:defRPr/>
              </a:pPr>
              <a:t>24/03/2020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7584351-C47E-4163-8A18-990332F9FD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640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84351-C47E-4163-8A18-990332F9FD4D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79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AC2596-82B3-478F-BD10-A4225F5AFAFB}" type="slidenum">
              <a:rPr lang="en-GB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endParaRPr lang="en-GB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52A1D69-DCC3-47BD-8A1C-93C9C4534407}" type="slidenum">
              <a:rPr lang="en-GB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GB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B3042C-20FC-41F0-9ED5-2E2C7020BA5E}" type="slidenum">
              <a:rPr lang="en-GB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b="1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E43BB2-3AC4-41B0-BF58-FB0909E2A286}" type="slidenum">
              <a:rPr lang="en-GB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3374ED-9AAC-4D41-A69C-AD8D0F7CDAA0}" type="slidenum">
              <a:rPr lang="en-GB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570A4E-B8BC-4A56-A438-FCFA959EDE2F}" type="slidenum">
              <a:rPr lang="en-GB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95E35A-1477-4E97-9ECD-33E1C0F23F8D}" type="slidenum">
              <a:rPr lang="en-GB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C29B25-EF7C-4763-A94D-E0EC23A344F5}" type="slidenum">
              <a:rPr lang="en-GB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1C514B-BE66-4291-8C44-0AB162DAED1E}" type="slidenum">
              <a:rPr lang="en-GB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D42ADF-7F56-4201-B3C6-B4D7B7F3A5A5}" type="slidenum">
              <a:rPr lang="en-GB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84351-C47E-4163-8A18-990332F9FD4D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6734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6521958-4183-44C8-9094-CEE7AD7A68BC}" type="slidenum">
              <a:rPr lang="en-GB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GB" altLang="en-US" b="0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F9B52E-0C67-4231-974D-A143EF6777E8}" type="slidenum">
              <a:rPr lang="en-GB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881A55-45B1-4423-9A03-28778F2F7D3C}" type="slidenum">
              <a:rPr lang="en-GB" altLang="en-US" smtClean="0"/>
              <a:pPr eaLnBrk="1" hangingPunct="1">
                <a:spcBef>
                  <a:spcPct val="0"/>
                </a:spcBef>
              </a:pPr>
              <a:t>27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392E87-2F58-4729-AF6D-D90F51276BA6}" type="slidenum">
              <a:rPr lang="en-GB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ACD756-1FFA-4E63-AFE2-6C212F79DB60}" type="slidenum">
              <a:rPr lang="en-GB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84351-C47E-4163-8A18-990332F9FD4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920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GB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995CA9-8EAA-45A0-BD07-B0F2FB953205}" type="slidenum">
              <a:rPr lang="en-GB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522FED-AD9D-427D-9134-636CD1C18516}" type="slidenum">
              <a:rPr lang="en-GB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475739-9BDB-449B-9442-E3D650CAF93B}" type="slidenum">
              <a:rPr lang="en-GB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597BAB-4AF5-4EF9-A752-E425BAA50C5B}" type="slidenum">
              <a:rPr lang="en-GB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C786D-A53A-4E0D-9409-77A89DC41E22}" type="datetimeFigureOut">
              <a:rPr lang="en-GB"/>
              <a:pPr>
                <a:defRPr/>
              </a:pPr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11568-94FF-4C2D-9DED-31CDD23923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673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B359F-5212-44BA-B6B2-EA44EC129169}" type="datetimeFigureOut">
              <a:rPr lang="en-GB"/>
              <a:pPr>
                <a:defRPr/>
              </a:pPr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CB409-5901-42D3-B565-C0459867AE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4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EB105-5894-41C3-8D21-49D0A35083D2}" type="datetimeFigureOut">
              <a:rPr lang="en-GB"/>
              <a:pPr>
                <a:defRPr/>
              </a:pPr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0479F-A885-4A8A-A08D-70AA0F8646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015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4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5256" y="2022986"/>
            <a:ext cx="7772400" cy="1470025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PowerPoint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38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42D34-FAA1-4349-86A7-E46F8BB1D7A4}" type="datetimeFigureOut">
              <a:rPr lang="en-GB"/>
              <a:pPr>
                <a:defRPr/>
              </a:pPr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AD415-3D0B-4A12-9060-AE294DA901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52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922FF-71B8-4032-AF70-8F2B0487F8A6}" type="datetimeFigureOut">
              <a:rPr lang="en-GB"/>
              <a:pPr>
                <a:defRPr/>
              </a:pPr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4CF4E-1588-4304-A769-93DDD441B9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98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62120-E3A2-46F1-A37C-68EC8ED3C527}" type="datetimeFigureOut">
              <a:rPr lang="en-GB"/>
              <a:pPr>
                <a:defRPr/>
              </a:pPr>
              <a:t>24/03/2020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7AF17-7163-468E-8D00-A0E100F8A4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84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C7FBB-40B9-4AF4-9965-A5FE167E8E28}" type="datetimeFigureOut">
              <a:rPr lang="en-GB"/>
              <a:pPr>
                <a:defRPr/>
              </a:pPr>
              <a:t>24/03/2020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4CA88-8FA7-44C8-9CC6-34CC657A6C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09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D8E5B-7E86-404D-BB08-A3D32391DF8B}" type="datetimeFigureOut">
              <a:rPr lang="en-GB"/>
              <a:pPr>
                <a:defRPr/>
              </a:pPr>
              <a:t>24/03/2020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46E14-4CCD-42F9-8DDE-AB18BF26E1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791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E78F3-8D6E-4C9A-A09A-D72D603E99CF}" type="datetimeFigureOut">
              <a:rPr lang="en-GB"/>
              <a:pPr>
                <a:defRPr/>
              </a:pPr>
              <a:t>24/03/2020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5F66E-200A-41F4-8A98-12409910F7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4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A39E4-06EB-401A-90E6-E66C86E1BA2E}" type="datetimeFigureOut">
              <a:rPr lang="en-GB"/>
              <a:pPr>
                <a:defRPr/>
              </a:pPr>
              <a:t>24/03/2020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7885C-C3CB-41F0-A248-87145930D4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25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83247-110B-4B02-ABDB-C74D9A2CBEBF}" type="datetimeFigureOut">
              <a:rPr lang="en-GB"/>
              <a:pPr>
                <a:defRPr/>
              </a:pPr>
              <a:t>24/03/2020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792DD-8555-45A4-A1D3-277899DF27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5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F78BF4-CEE9-49C9-9A9E-42605971CCF2}" type="datetimeFigureOut">
              <a:rPr lang="en-GB"/>
              <a:pPr>
                <a:defRPr/>
              </a:pPr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E6408B-E489-417C-993E-EC0458703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s://cloud.swivl.com/v/431b8c97e675f2c4c95d781ddc9ed6f3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rct=j&amp;q=&amp;esrc=s&amp;source=images&amp;cd=&amp;cad=rja&amp;uact=8&amp;ved=0ahUKEwiNy4n9icrVAhWQbFAKHUgkDUYQjRwIBw&amp;url=http://www.dailymail.co.uk/sciencetech/article-2177762/Breaking-away-flock-Sheep-behave-like-sheep-researchers-reveal.html&amp;psig=AFQjCNEJQMMHr_y0aSqrR51HTpu7WaRdIQ&amp;ust=1502365539945967" TargetMode="Externa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google.co.uk/url?sa=i&amp;rct=j&amp;q=&amp;esrc=s&amp;source=images&amp;cd=&amp;cad=rja&amp;uact=8&amp;ved=0ahUKEwjX4MW0icrVAhUDElAKHX98DzAQjRwIBw&amp;url=https://www.activityvillage.co.uk/cows&amp;psig=AFQjCNG_Gfier34qZ4HDPeKWE3N0yKsn2A&amp;ust=1502365397693065" TargetMode="External"/><Relationship Id="rId12" Type="http://schemas.openxmlformats.org/officeDocument/2006/relationships/image" Target="../media/image9.pn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6.jpeg"/><Relationship Id="rId11" Type="http://schemas.openxmlformats.org/officeDocument/2006/relationships/image" Target="../media/image8.png"/><Relationship Id="rId5" Type="http://schemas.openxmlformats.org/officeDocument/2006/relationships/hyperlink" Target="https://www.google.co.uk/url?sa=i&amp;rct=j&amp;q=&amp;esrc=s&amp;source=images&amp;cd=&amp;cad=rja&amp;uact=8&amp;ved=0ahUKEwjlp9qWisrVAhWGZlAKHfDqAZ4QjRwIBw&amp;url=http://www.clipartpanda.com/categories/goat-clip-art-free-download&amp;psig=AFQjCNGuH6vY-kB4bxl0cYw7L2r-qlA59g&amp;ust=1502365598488213" TargetMode="External"/><Relationship Id="rId10" Type="http://schemas.openxmlformats.org/officeDocument/2006/relationships/hyperlink" Target="https://www.google.co.uk/url?sa=i&amp;rct=j&amp;q=&amp;esrc=s&amp;source=images&amp;cd=&amp;cad=rja&amp;uact=8&amp;ved=0ahUKEwjK0r7TicrVAhVEbVAKHVt6AtwQjRwIBw&amp;url=http://www.pngall.com/cow&amp;psig=AFQjCNG_Gfier34qZ4HDPeKWE3N0yKsn2A&amp;ust=1502365397693065" TargetMode="External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hyperlink" Target="https://www.google.co.uk/url?sa=i&amp;rct=j&amp;q=&amp;esrc=s&amp;source=images&amp;cd=&amp;cad=rja&amp;uact=8&amp;ved=0ahUKEwiHkv385crVAhVRJlAKHbT9DY4QjRwIBw&amp;url=http://www.ebay.co.uk/itm/Aptamil-Pepti-1-from-Birth-800g-/222086487070&amp;psig=AFQjCNGg-KHF4qcf6AJTxzhBec00HoarXg&amp;ust=1502390185414394" TargetMode="External"/><Relationship Id="rId18" Type="http://schemas.openxmlformats.org/officeDocument/2006/relationships/image" Target="../media/image16.jpeg"/><Relationship Id="rId3" Type="http://schemas.openxmlformats.org/officeDocument/2006/relationships/slideLayout" Target="../slideLayouts/slideLayout2.xml"/><Relationship Id="rId21" Type="http://schemas.openxmlformats.org/officeDocument/2006/relationships/hyperlink" Target="https://www.google.co.uk/url?sa=i&amp;rct=j&amp;q=&amp;esrc=s&amp;source=images&amp;cd=&amp;cad=rja&amp;uact=8&amp;ved=0ahUKEwiWocvs5srVAhWNa1AKHXGnABcQjRwIBw&amp;url=https://www.smababy.co.uk/formula-milk/wysoy-infant-formula/&amp;psig=AFQjCNFF2us4OPH7LR1DxN2Tz960i_YbdA&amp;ust=1502390482533865" TargetMode="External"/><Relationship Id="rId7" Type="http://schemas.openxmlformats.org/officeDocument/2006/relationships/hyperlink" Target="https://www.google.co.uk/url?sa=i&amp;rct=j&amp;q=&amp;esrc=s&amp;source=images&amp;cd=&amp;cad=rja&amp;uact=8&amp;ved=0ahUKEwjG1o6a5crVAhVIYlAKHbYUBJwQjRwIBw&amp;url=https://www.ebay.co.uk/p/Nutricia-Neocate-8-Tins-LCP-Infant-Formula-400g-X8/1405462836&amp;psig=AFQjCNGvQhXypv6QCZQUJQSNF5fzyTnZFQ&amp;ust=1502390007391723" TargetMode="External"/><Relationship Id="rId12" Type="http://schemas.openxmlformats.org/officeDocument/2006/relationships/image" Target="../media/image13.jpeg"/><Relationship Id="rId17" Type="http://schemas.openxmlformats.org/officeDocument/2006/relationships/hyperlink" Target="https://www.google.co.uk/url?sa=i&amp;rct=j&amp;q=&amp;esrc=s&amp;source=images&amp;cd=&amp;cad=rja&amp;uact=8&amp;ved=0ahUKEwjrxZ-e5srVAhVDKFAKHbIQD9gQjRwIBw&amp;url=https://www.nestlehealthscience.co.uk/brands/althera-and-alfamino/alfamino&amp;psig=AFQjCNHTPHUmAwaW-Ai6yR2NF9yBzXT4vA&amp;ust=1502390318142919" TargetMode="External"/><Relationship Id="rId2" Type="http://schemas.openxmlformats.org/officeDocument/2006/relationships/audio" Target="../media/media10.wma"/><Relationship Id="rId16" Type="http://schemas.openxmlformats.org/officeDocument/2006/relationships/image" Target="../media/image15.jpeg"/><Relationship Id="rId20" Type="http://schemas.openxmlformats.org/officeDocument/2006/relationships/image" Target="../media/image17.jpeg"/><Relationship Id="rId1" Type="http://schemas.microsoft.com/office/2007/relationships/media" Target="../media/media10.wma"/><Relationship Id="rId6" Type="http://schemas.openxmlformats.org/officeDocument/2006/relationships/image" Target="../media/image10.jpeg"/><Relationship Id="rId11" Type="http://schemas.openxmlformats.org/officeDocument/2006/relationships/hyperlink" Target="https://www.google.co.uk/url?sa=i&amp;rct=j&amp;q=&amp;esrc=s&amp;source=images&amp;cd=&amp;cad=rja&amp;uact=8&amp;ved=0ahUKEwjMu-Pq5crVAhUQLlAKHR1lCoEQjRwIBw&amp;url=https://www.weldricks.co.uk/products/aptamil-pepti-1-800g&amp;psig=AFQjCNGg-KHF4qcf6AJTxzhBec00HoarXg&amp;ust=1502390185414394" TargetMode="External"/><Relationship Id="rId5" Type="http://schemas.openxmlformats.org/officeDocument/2006/relationships/hyperlink" Target="https://www.google.co.uk/url?sa=i&amp;rct=j&amp;q=&amp;esrc=s&amp;source=images&amp;cd=&amp;cad=rja&amp;uact=8&amp;ved=0ahUKEwiP-Lff5srVAhXNhrQKHWzcA1wQjRwIBw&amp;url=https://www.nutramigen.net/en-nu/about-your-formula/pregestimil&amp;psig=AFQjCNHkh5D4WOBtNiuJ-uPva96UcGcVXA&amp;ust=1502390451835540" TargetMode="External"/><Relationship Id="rId15" Type="http://schemas.openxmlformats.org/officeDocument/2006/relationships/hyperlink" Target="https://www.google.co.uk/url?sa=i&amp;rct=j&amp;q=&amp;esrc=s&amp;source=images&amp;cd=&amp;cad=rja&amp;uact=8&amp;ved=0ahUKEwj8uK2Q5srVAhWEaVAKHQPBBEgQjRwIBw&amp;url=https://www.nestlehealthscience.co.uk/brands/althera-and-alfamino/althera&amp;psig=AFQjCNFt68LqsL5qlGf59M-Dumt1pJP69w&amp;ust=1502390291657604" TargetMode="External"/><Relationship Id="rId23" Type="http://schemas.openxmlformats.org/officeDocument/2006/relationships/image" Target="../media/image3.png"/><Relationship Id="rId10" Type="http://schemas.openxmlformats.org/officeDocument/2006/relationships/image" Target="../media/image12.png"/><Relationship Id="rId19" Type="http://schemas.openxmlformats.org/officeDocument/2006/relationships/hyperlink" Target="https://www.google.co.uk/url?sa=i&amp;rct=j&amp;q=&amp;esrc=s&amp;source=images&amp;cd=&amp;cad=rja&amp;uact=8&amp;ved=0ahUKEwinvt7L5srVAhXCZ1AKHYWJDeUQjRwIBw&amp;url=http://www.nutramigen.co.uk/hcp/product-range/nutramigen-puramino/&amp;psig=AFQjCNGbbDm_b8b8z1rk6Ugv1aYfXjEfnw&amp;ust=1502390411018569" TargetMode="External"/><Relationship Id="rId4" Type="http://schemas.openxmlformats.org/officeDocument/2006/relationships/notesSlide" Target="../notesSlides/notesSlide9.xml"/><Relationship Id="rId9" Type="http://schemas.openxmlformats.org/officeDocument/2006/relationships/hyperlink" Target="https://www.google.co.uk/url?sa=i&amp;rct=j&amp;q=&amp;esrc=s&amp;source=images&amp;cd=&amp;cad=rja&amp;uact=8&amp;ved=0ahUKEwi88PvH5crVAhUMmbQKHeGNCakQjRwIBw&amp;url=http://www.nutramigen.co.uk/hcp/product-range/nutramigen-1and-2-with-lgg&amp;psig=AFQjCNHuKhUBIHSBtWhrCvLTaRJa22C4IQ&amp;ust=1502390107470662" TargetMode="External"/><Relationship Id="rId14" Type="http://schemas.openxmlformats.org/officeDocument/2006/relationships/image" Target="../media/image14.jpeg"/><Relationship Id="rId22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hyperlink" Target="https://www.google.co.uk/url?sa=i&amp;rct=j&amp;q=&amp;esrc=s&amp;source=images&amp;cd=&amp;cad=rja&amp;uact=8&amp;ved=0ahUKEwiYyZepw8rVAhWMfFAKHfssBWQQjRwIBw&amp;url=http://www.vevivos.com/2016/02/10/conjuring-up-the-shopping-with-the-food-maestro-app/&amp;psig=AFQjCNFZOCW5btUK7wAJxfrd8yQBBEdTFw&amp;ust=1502380929049681" TargetMode="External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google.co.uk/url?sa=i&amp;rct=j&amp;q=&amp;esrc=s&amp;source=images&amp;cd=&amp;cad=rja&amp;uact=8&amp;ved=0ahUKEwi7maHAp8rVAhWJLFAKHfCTCJkQjRwIBw&amp;url=http://www.foodnetwork.com/recipes/photos/mash-hits-kid-friendly-puree-recipes&amp;psig=AFQjCNE8zBbC-spDMQF47aV2rESm5ixCVg&amp;ust=1502373474983858" TargetMode="Externa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22.jpeg"/><Relationship Id="rId5" Type="http://schemas.openxmlformats.org/officeDocument/2006/relationships/hyperlink" Target="https://www.google.co.uk/url?sa=i&amp;rct=j&amp;q=&amp;esrc=s&amp;source=images&amp;cd=&amp;cad=rja&amp;uact=8&amp;ved=0ahUKEwig3e_epcrVAhUHJlAKHaxkDQYQjRwIBw&amp;url=https://www.cowandgate.co.uk/article/apple-puree&amp;psig=AFQjCNGJhZ_OlvehWGiJTRa3O0pwrg9m9w&amp;ust=1502372975826587" TargetMode="External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rct=j&amp;q=&amp;esrc=s&amp;source=images&amp;cd=&amp;cad=rja&amp;uact=8&amp;ved=0ahUKEwjZg-CQtsrVAhWLh7QKHUp3CdgQjRwIBw&amp;url=https://www.goodnessdirect.co.uk/cgi-local/frameset/detail/555533_Koko_Freshly_Pressed_Coconut_Milk___Calcium_1ltr.html&amp;psig=AFQjCNFwbIZdt6G_BrQZLvwE8r2kHuPIrw&amp;ust=1502377404958718" TargetMode="External"/><Relationship Id="rId13" Type="http://schemas.openxmlformats.org/officeDocument/2006/relationships/hyperlink" Target="https://www.google.co.uk/url?sa=i&amp;rct=j&amp;q=&amp;esrc=s&amp;source=images&amp;cd=&amp;cad=rja&amp;uact=8&amp;ved=0ahUKEwiI2p36tcrVAhWGL1AKHQiqAHYQjRwIBw&amp;url=https://www.alpro.com/uk/products/drinks/soya-plain/fresh-original&amp;psig=AFQjCNF-OPm45bnTlvDhp9Slb2pvzykHwg&amp;ust=1502377358582086" TargetMode="External"/><Relationship Id="rId18" Type="http://schemas.openxmlformats.org/officeDocument/2006/relationships/image" Target="../media/image3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jpeg"/><Relationship Id="rId12" Type="http://schemas.openxmlformats.org/officeDocument/2006/relationships/image" Target="../media/image28.jpeg"/><Relationship Id="rId17" Type="http://schemas.openxmlformats.org/officeDocument/2006/relationships/image" Target="../media/image32.png"/><Relationship Id="rId2" Type="http://schemas.openxmlformats.org/officeDocument/2006/relationships/audio" Target="../media/media14.wma"/><Relationship Id="rId16" Type="http://schemas.openxmlformats.org/officeDocument/2006/relationships/image" Target="../media/image31.png"/><Relationship Id="rId1" Type="http://schemas.microsoft.com/office/2007/relationships/media" Target="../media/media14.wma"/><Relationship Id="rId6" Type="http://schemas.openxmlformats.org/officeDocument/2006/relationships/image" Target="../media/image24.jpeg"/><Relationship Id="rId11" Type="http://schemas.openxmlformats.org/officeDocument/2006/relationships/image" Target="../media/image27.png"/><Relationship Id="rId5" Type="http://schemas.openxmlformats.org/officeDocument/2006/relationships/hyperlink" Target="https://www.google.co.uk/url?sa=i&amp;rct=j&amp;q=&amp;esrc=s&amp;source=images&amp;cd=&amp;cad=rja&amp;uact=8&amp;ved=0ahUKEwjZotbKtcrVAhVEaFAKHUQqCgMQjRwIBw&amp;url=http://www.express-supplements.co.uk/wholesale-bulk-packs/6-pack-of-oatly-oatly-enriched-1000-ml&amp;psig=AFQjCNGHm19NbAv1ZoQq_LdTlJeYxAOXLg&amp;ust=1502377219259250" TargetMode="External"/><Relationship Id="rId15" Type="http://schemas.openxmlformats.org/officeDocument/2006/relationships/image" Target="../media/image30.jpeg"/><Relationship Id="rId10" Type="http://schemas.openxmlformats.org/officeDocument/2006/relationships/hyperlink" Target="https://www.google.co.uk/url?sa=i&amp;rct=j&amp;q=&amp;esrc=s&amp;source=images&amp;cd=&amp;cad=rja&amp;uact=8&amp;ved=0ahUKEwisnNC-tsrVAhWHbFAKHZWcBjkQjRwIBw&amp;url=https://www.alpro.com/uk/products/drinks/growing-up/soya-1-3&amp;psig=AFQjCNGQJBDU7cj-9huemoplqs-TROuQvQ&amp;ust=1502377503026484" TargetMode="External"/><Relationship Id="rId19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26.jpeg"/><Relationship Id="rId1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rct=j&amp;q=&amp;esrc=s&amp;source=images&amp;cd=&amp;cad=rja&amp;uact=8&amp;ved=0ahUKEwj5osDHwMrVAhULKFAKHe3aAJcQjRwIBw&amp;url=https://www.talkingretail.com/products-news/grocery/vitalite-launches-dairy-free-coconut-spread-01-03-2017/&amp;psig=AFQjCNFYau-Clf0oA5_-NNc9lwlP2jSH6g&amp;ust=1502380199348334" TargetMode="External"/><Relationship Id="rId13" Type="http://schemas.openxmlformats.org/officeDocument/2006/relationships/image" Target="../media/image38.jpeg"/><Relationship Id="rId18" Type="http://schemas.openxmlformats.org/officeDocument/2006/relationships/image" Target="../media/image4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jpeg"/><Relationship Id="rId12" Type="http://schemas.openxmlformats.org/officeDocument/2006/relationships/hyperlink" Target="https://www.google.co.uk/url?sa=i&amp;rct=j&amp;q=&amp;esrc=s&amp;source=images&amp;cd=&amp;cad=rja&amp;uact=8&amp;ved=0ahUKEwiyoe-7wcrVAhUEaVAKHQe1B4cQjRwIBw&amp;url=http://myvegansupermarket.co.uk/product/koko-dairy-free-yogurt-alternative-strawberry-2-x-125g/&amp;psig=AFQjCNHuPF2rMqMHj4lH_p6ipngCs_31MQ&amp;ust=1502380426698206" TargetMode="External"/><Relationship Id="rId17" Type="http://schemas.openxmlformats.org/officeDocument/2006/relationships/image" Target="../media/image42.jpeg"/><Relationship Id="rId2" Type="http://schemas.openxmlformats.org/officeDocument/2006/relationships/audio" Target="../media/media15.wma"/><Relationship Id="rId16" Type="http://schemas.openxmlformats.org/officeDocument/2006/relationships/image" Target="../media/image41.jpeg"/><Relationship Id="rId1" Type="http://schemas.microsoft.com/office/2007/relationships/media" Target="../media/media15.wma"/><Relationship Id="rId6" Type="http://schemas.openxmlformats.org/officeDocument/2006/relationships/image" Target="../media/image34.jpeg"/><Relationship Id="rId11" Type="http://schemas.openxmlformats.org/officeDocument/2006/relationships/image" Target="../media/image37.jpeg"/><Relationship Id="rId5" Type="http://schemas.openxmlformats.org/officeDocument/2006/relationships/hyperlink" Target="https://www.google.co.uk/url?sa=i&amp;rct=j&amp;q=&amp;esrc=s&amp;source=images&amp;cd=&amp;cad=rja&amp;uact=8&amp;ved=0ahUKEwj0l9XgwMrVAhWJh7QKHUzcAaEQjRwIBw&amp;url=https://www.goodnessdirect.co.uk/cgi-local/frameset/detail/417921_Tofutti_Creamy_Smooth__Original__225g.html&amp;psig=AFQjCNFJFnO8Fj4AFxNEpRfR8CQH-8kyjg&amp;ust=1502380257180611" TargetMode="External"/><Relationship Id="rId15" Type="http://schemas.openxmlformats.org/officeDocument/2006/relationships/image" Target="../media/image40.png"/><Relationship Id="rId10" Type="http://schemas.openxmlformats.org/officeDocument/2006/relationships/hyperlink" Target="https://www.google.co.uk/url?sa=i&amp;rct=j&amp;q=&amp;esrc=s&amp;source=images&amp;cd=&amp;cad=rja&amp;uact=8&amp;ved=0ahUKEwixsrf3wMrVAhUImrQKHX7PDvwQjRwIBw&amp;url=https://www.ocado.com/webshop/product/Swedish-Glace-Soy-Heavenly-Chocolate-Dairy-Free-Ice-Cream/83584011&amp;psig=AFQjCNEOVKyfS5iwrlqZLnRo3HFx8z-wNQ&amp;ust=1502380307649615" TargetMode="External"/><Relationship Id="rId19" Type="http://schemas.openxmlformats.org/officeDocument/2006/relationships/image" Target="../media/image3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36.jpeg"/><Relationship Id="rId1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6" Type="http://schemas.openxmlformats.org/officeDocument/2006/relationships/image" Target="../media/image3.png"/><Relationship Id="rId5" Type="http://schemas.openxmlformats.org/officeDocument/2006/relationships/image" Target="../media/image44.emf"/><Relationship Id="rId4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rststepsnutrition.org/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8.png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3.png"/><Relationship Id="rId4" Type="http://schemas.openxmlformats.org/officeDocument/2006/relationships/image" Target="../media/image45.png"/><Relationship Id="rId9" Type="http://schemas.openxmlformats.org/officeDocument/2006/relationships/hyperlink" Target="http://www.nhs.uk/start4life/weani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pro.com/" TargetMode="External"/><Relationship Id="rId13" Type="http://schemas.openxmlformats.org/officeDocument/2006/relationships/hyperlink" Target="https://www.google.co.uk/url?sa=i&amp;rct=j&amp;q=&amp;esrc=s&amp;source=images&amp;cd=&amp;cad=rja&amp;uact=8&amp;ved=0ahUKEwiYyZepw8rVAhWMfFAKHfssBWQQjRwIBw&amp;url=http://www.vevivos.com/2016/02/10/conjuring-up-the-shopping-with-the-food-maestro-app/&amp;psig=AFQjCNFZOCW5btUK7wAJxfrd8yQBBEdTFw&amp;ust=1502380929049681" TargetMode="External"/><Relationship Id="rId18" Type="http://schemas.openxmlformats.org/officeDocument/2006/relationships/image" Target="../media/image55.png"/><Relationship Id="rId3" Type="http://schemas.openxmlformats.org/officeDocument/2006/relationships/image" Target="../media/image51.jpeg"/><Relationship Id="rId21" Type="http://schemas.openxmlformats.org/officeDocument/2006/relationships/image" Target="../media/image58.png"/><Relationship Id="rId7" Type="http://schemas.openxmlformats.org/officeDocument/2006/relationships/hyperlink" Target="http://www.oatly.com/" TargetMode="External"/><Relationship Id="rId12" Type="http://schemas.openxmlformats.org/officeDocument/2006/relationships/hyperlink" Target="http://www.violifefoods.com/" TargetMode="External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da.org.uk/" TargetMode="External"/><Relationship Id="rId11" Type="http://schemas.openxmlformats.org/officeDocument/2006/relationships/hyperlink" Target="http://www.tofutti.com/" TargetMode="External"/><Relationship Id="rId5" Type="http://schemas.openxmlformats.org/officeDocument/2006/relationships/hyperlink" Target="http://www.nhs.uk/" TargetMode="External"/><Relationship Id="rId15" Type="http://schemas.openxmlformats.org/officeDocument/2006/relationships/image" Target="../media/image52.png"/><Relationship Id="rId10" Type="http://schemas.openxmlformats.org/officeDocument/2006/relationships/hyperlink" Target="http://www.provamel.com/" TargetMode="External"/><Relationship Id="rId19" Type="http://schemas.openxmlformats.org/officeDocument/2006/relationships/image" Target="../media/image56.jpeg"/><Relationship Id="rId4" Type="http://schemas.openxmlformats.org/officeDocument/2006/relationships/hyperlink" Target="http://www.allergyuk.org/" TargetMode="External"/><Relationship Id="rId9" Type="http://schemas.openxmlformats.org/officeDocument/2006/relationships/hyperlink" Target="http://www.kokodairyfree.com/" TargetMode="External"/><Relationship Id="rId14" Type="http://schemas.openxmlformats.org/officeDocument/2006/relationships/image" Target="../media/image21.png"/><Relationship Id="rId22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3.png"/><Relationship Id="rId5" Type="http://schemas.openxmlformats.org/officeDocument/2006/relationships/hyperlink" Target="https://www.unicef.org.uk/babyfriendly/support-for-parents/" TargetMode="External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5.jpeg"/><Relationship Id="rId5" Type="http://schemas.openxmlformats.org/officeDocument/2006/relationships/hyperlink" Target="https://www.google.co.uk/url?sa=i&amp;rct=j&amp;q=&amp;esrc=s&amp;source=images&amp;cd=&amp;cad=rja&amp;uact=8&amp;ved=0ahUKEwix5quahcrVAhUKmbQKHelSAxUQjRwIBw&amp;url=https://teachezbee.com/2015/02/02/super-smoothies-with-lactofree/&amp;psig=AFQjCNHxxJml4osZ3nsE1n5j9teyK23HMA&amp;ust=1502364173864717" TargetMode="External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022986"/>
            <a:ext cx="7772400" cy="1470025"/>
          </a:xfrm>
        </p:spPr>
        <p:txBody>
          <a:bodyPr anchor="ctr"/>
          <a:lstStyle/>
          <a:p>
            <a:pPr algn="ctr"/>
            <a:r>
              <a:rPr lang="en-GB" altLang="en-US" sz="4400" dirty="0">
                <a:solidFill>
                  <a:prstClr val="black"/>
                </a:solidFill>
                <a:latin typeface="Calibri"/>
                <a:cs typeface="+mj-cs"/>
              </a:rPr>
              <a:t>Cow’s Milk Protein Allergy: </a:t>
            </a:r>
            <a:br>
              <a:rPr lang="en-GB" altLang="en-US" sz="4400" dirty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en-GB" altLang="en-US" sz="4400" dirty="0">
                <a:solidFill>
                  <a:prstClr val="black"/>
                </a:solidFill>
                <a:latin typeface="Calibri"/>
                <a:cs typeface="+mj-cs"/>
              </a:rPr>
              <a:t>How to Wean Your Baby</a:t>
            </a:r>
            <a:endParaRPr lang="en-US" dirty="0">
              <a:solidFill>
                <a:srgbClr val="4F2D7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7664" y="3702805"/>
            <a:ext cx="6336704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GB" sz="2800" u="sng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  <a:hlinkClick r:id="rId2"/>
              </a:rPr>
              <a:t>click here to view welcome video</a:t>
            </a:r>
            <a:endParaRPr lang="en-GB" sz="2800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252571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431273" y="4653136"/>
            <a:ext cx="6400800" cy="104470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/>
              <a:t>	</a:t>
            </a:r>
          </a:p>
          <a:p>
            <a:pPr marL="0" indent="0">
              <a:buNone/>
            </a:pPr>
            <a:r>
              <a:rPr lang="en-GB" sz="1800" b="1" dirty="0" smtClean="0"/>
              <a:t>Dietitian</a:t>
            </a:r>
          </a:p>
          <a:p>
            <a:pPr marL="0" indent="0">
              <a:buNone/>
            </a:pPr>
            <a:r>
              <a:rPr lang="en-GB" sz="1800" b="1" dirty="0" smtClean="0"/>
              <a:t>Helen Mackey, Julie Wood and </a:t>
            </a:r>
            <a:r>
              <a:rPr lang="en-GB" sz="1800" b="1" dirty="0" err="1" smtClean="0"/>
              <a:t>Lindi</a:t>
            </a:r>
            <a:r>
              <a:rPr lang="en-GB" sz="1800" b="1" dirty="0" smtClean="0"/>
              <a:t> Chunda </a:t>
            </a:r>
          </a:p>
          <a:p>
            <a:pPr marL="0" indent="0">
              <a:buNone/>
            </a:pPr>
            <a:r>
              <a:rPr lang="en-GB" sz="1800" b="1" dirty="0" smtClean="0"/>
              <a:t>01254 732463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55190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6"/>
          <p:cNvGrpSpPr>
            <a:grpSpLocks/>
          </p:cNvGrpSpPr>
          <p:nvPr/>
        </p:nvGrpSpPr>
        <p:grpSpPr bwMode="auto">
          <a:xfrm>
            <a:off x="7310438" y="1041706"/>
            <a:ext cx="2266950" cy="2279650"/>
            <a:chOff x="6876256" y="1078544"/>
            <a:chExt cx="3127340" cy="3116875"/>
          </a:xfrm>
        </p:grpSpPr>
        <p:pic>
          <p:nvPicPr>
            <p:cNvPr id="8207" name="Picture 15" descr="Image result for goat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1632728"/>
              <a:ext cx="3127340" cy="2008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Multiply 3"/>
            <p:cNvSpPr/>
            <p:nvPr/>
          </p:nvSpPr>
          <p:spPr>
            <a:xfrm>
              <a:off x="6911296" y="1078544"/>
              <a:ext cx="2669626" cy="3116875"/>
            </a:xfrm>
            <a:prstGeom prst="mathMultiply">
              <a:avLst>
                <a:gd name="adj1" fmla="val 7169"/>
              </a:avLst>
            </a:prstGeom>
            <a:solidFill>
              <a:srgbClr val="FF0000">
                <a:alpha val="3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Treatment for Cow’s Milk Protein Allergy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1476375" y="1493838"/>
            <a:ext cx="6234113" cy="51752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en-US" sz="2800" dirty="0" smtClean="0"/>
              <a:t>A diet free from cow’s milk and food made with cow’s milk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en-GB" altLang="en-US" sz="1500" dirty="0" smtClean="0"/>
          </a:p>
          <a:p>
            <a:pPr algn="ctr" eaLnBrk="1" hangingPunct="1">
              <a:defRPr/>
            </a:pPr>
            <a:r>
              <a:rPr lang="en-GB" altLang="en-US" sz="2800" dirty="0" smtClean="0"/>
              <a:t>Also avoid milk and food products from other animals, such as sheep, goat &amp; buffalo as the protein is very similar to the protein in cow’s milk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en-GB" altLang="en-US" sz="1500" dirty="0" smtClean="0"/>
          </a:p>
          <a:p>
            <a:pPr algn="ctr" eaLnBrk="1" hangingPunct="1">
              <a:defRPr/>
            </a:pPr>
            <a:r>
              <a:rPr lang="en-GB" altLang="en-US" sz="2800" dirty="0" smtClean="0"/>
              <a:t>If under 1 year of age, your child should have breast milk or a suitable extensively hydrolysed or amino acid formula milk as their main milk drink</a:t>
            </a:r>
          </a:p>
        </p:txBody>
      </p:sp>
      <p:sp>
        <p:nvSpPr>
          <p:cNvPr id="8197" name="AutoShape 7" descr="Image result for cow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53975" y="-1173163"/>
            <a:ext cx="3333750" cy="244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8198" name="AutoShape 9" descr="Image result for cow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206375" y="-1020763"/>
            <a:ext cx="3333750" cy="244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grpSp>
        <p:nvGrpSpPr>
          <p:cNvPr id="8199" name="Group 5"/>
          <p:cNvGrpSpPr>
            <a:grpSpLocks/>
          </p:cNvGrpSpPr>
          <p:nvPr/>
        </p:nvGrpSpPr>
        <p:grpSpPr bwMode="auto">
          <a:xfrm>
            <a:off x="-277813" y="4408488"/>
            <a:ext cx="2244726" cy="2111375"/>
            <a:chOff x="-370677" y="3791648"/>
            <a:chExt cx="2669541" cy="3116875"/>
          </a:xfrm>
        </p:grpSpPr>
        <p:pic>
          <p:nvPicPr>
            <p:cNvPr id="8205" name="Picture 13" descr="Image result for sheep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62" y="4365104"/>
              <a:ext cx="1533865" cy="1969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Multiply 12"/>
            <p:cNvSpPr/>
            <p:nvPr/>
          </p:nvSpPr>
          <p:spPr>
            <a:xfrm>
              <a:off x="-370677" y="3791648"/>
              <a:ext cx="2669541" cy="3116875"/>
            </a:xfrm>
            <a:prstGeom prst="mathMultiply">
              <a:avLst>
                <a:gd name="adj1" fmla="val 7169"/>
              </a:avLst>
            </a:prstGeom>
            <a:solidFill>
              <a:srgbClr val="FF0000">
                <a:alpha val="3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8200" name="Group 4"/>
          <p:cNvGrpSpPr>
            <a:grpSpLocks/>
          </p:cNvGrpSpPr>
          <p:nvPr/>
        </p:nvGrpSpPr>
        <p:grpSpPr bwMode="auto">
          <a:xfrm>
            <a:off x="-184150" y="1631950"/>
            <a:ext cx="2057400" cy="2009775"/>
            <a:chOff x="-490107" y="1078627"/>
            <a:chExt cx="2669541" cy="3116875"/>
          </a:xfrm>
        </p:grpSpPr>
        <p:pic>
          <p:nvPicPr>
            <p:cNvPr id="8203" name="Picture 11" descr="Image result for cow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522" y="1772816"/>
              <a:ext cx="1752372" cy="1871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Multiply 13"/>
            <p:cNvSpPr/>
            <p:nvPr/>
          </p:nvSpPr>
          <p:spPr>
            <a:xfrm>
              <a:off x="-490107" y="1078627"/>
              <a:ext cx="2669541" cy="3116875"/>
            </a:xfrm>
            <a:prstGeom prst="mathMultiply">
              <a:avLst>
                <a:gd name="adj1" fmla="val 7169"/>
              </a:avLst>
            </a:prstGeom>
            <a:solidFill>
              <a:srgbClr val="FF0000">
                <a:alpha val="3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8201" name="Picture 16" descr="Image result for buffal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4606925"/>
            <a:ext cx="122555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Multiply 18"/>
          <p:cNvSpPr/>
          <p:nvPr/>
        </p:nvSpPr>
        <p:spPr bwMode="auto">
          <a:xfrm>
            <a:off x="7310438" y="3792060"/>
            <a:ext cx="2057400" cy="2009775"/>
          </a:xfrm>
          <a:prstGeom prst="mathMultiply">
            <a:avLst>
              <a:gd name="adj1" fmla="val 7169"/>
            </a:avLst>
          </a:prstGeom>
          <a:solidFill>
            <a:srgbClr val="FF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" name="Over Slide 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921625" y="621240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6" descr="Image result for pregestimi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71650"/>
            <a:ext cx="19748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smtClean="0"/>
              <a:t>Suitable Formulas for Cow’s Milk Protein Allergy</a:t>
            </a:r>
          </a:p>
        </p:txBody>
      </p:sp>
      <p:pic>
        <p:nvPicPr>
          <p:cNvPr id="9220" name="Picture 2" descr="Image result for neocate lcp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1771650"/>
            <a:ext cx="1520825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Image result for nutramigen 1 and 2 with LG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51013"/>
            <a:ext cx="1806575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Image result for aptamil pepti 1 and 2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4210050"/>
            <a:ext cx="145097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 descr="Image result for aptamil pepti 1 and 2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4187825"/>
            <a:ext cx="1295401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Image result for althera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5214938"/>
            <a:ext cx="11001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2" descr="Image result for alfamino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75" y="4241800"/>
            <a:ext cx="12160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4" descr="Image result for puramino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4246563"/>
            <a:ext cx="1295400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7" name="Group 1"/>
          <p:cNvGrpSpPr>
            <a:grpSpLocks/>
          </p:cNvGrpSpPr>
          <p:nvPr/>
        </p:nvGrpSpPr>
        <p:grpSpPr bwMode="auto">
          <a:xfrm>
            <a:off x="4289425" y="2686050"/>
            <a:ext cx="1620838" cy="1984375"/>
            <a:chOff x="4305300" y="2203450"/>
            <a:chExt cx="1620838" cy="1984950"/>
          </a:xfrm>
        </p:grpSpPr>
        <p:pic>
          <p:nvPicPr>
            <p:cNvPr id="9230" name="Picture 18" descr="Image result for sma wysoy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888" y="2203450"/>
              <a:ext cx="1041400" cy="139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1" name="TextBox 1"/>
            <p:cNvSpPr txBox="1">
              <a:spLocks noChangeArrowheads="1"/>
            </p:cNvSpPr>
            <p:nvPr/>
          </p:nvSpPr>
          <p:spPr bwMode="auto">
            <a:xfrm>
              <a:off x="4305300" y="3603625"/>
              <a:ext cx="162083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/>
                <a:t>Soya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/>
                <a:t>(Over 6 months) </a:t>
              </a:r>
            </a:p>
          </p:txBody>
        </p:sp>
      </p:grpSp>
      <p:sp>
        <p:nvSpPr>
          <p:cNvPr id="9228" name="TextBox 2"/>
          <p:cNvSpPr txBox="1">
            <a:spLocks noChangeArrowheads="1"/>
          </p:cNvSpPr>
          <p:nvPr/>
        </p:nvSpPr>
        <p:spPr bwMode="auto">
          <a:xfrm>
            <a:off x="-30163" y="3525838"/>
            <a:ext cx="3887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Extensively Hydrolysed Formulas (eHF) </a:t>
            </a:r>
          </a:p>
        </p:txBody>
      </p:sp>
      <p:sp>
        <p:nvSpPr>
          <p:cNvPr id="9229" name="TextBox 14"/>
          <p:cNvSpPr txBox="1">
            <a:spLocks noChangeArrowheads="1"/>
          </p:cNvSpPr>
          <p:nvPr/>
        </p:nvSpPr>
        <p:spPr bwMode="auto">
          <a:xfrm>
            <a:off x="5937250" y="3525838"/>
            <a:ext cx="331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Amino Acid Formulas</a:t>
            </a:r>
          </a:p>
        </p:txBody>
      </p:sp>
      <p:pic>
        <p:nvPicPr>
          <p:cNvPr id="2" name="Over Slide 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230731" y="589121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Food Labelling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341438"/>
            <a:ext cx="8856663" cy="5400675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dirty="0" smtClean="0"/>
              <a:t>To follow a cow’s milk protein free diet, it is important to check food labels: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Pre-packed food</a:t>
            </a:r>
          </a:p>
          <a:p>
            <a:pPr lvl="1" eaLnBrk="1" fontAlgn="auto" hangingPunct="1">
              <a:spcAft>
                <a:spcPts val="0"/>
              </a:spcAft>
              <a:buFont typeface="Calibri" panose="020F0502020204030204" pitchFamily="34" charset="0"/>
              <a:buChar char="₋"/>
              <a:defRPr/>
            </a:pPr>
            <a:r>
              <a:rPr lang="en-GB" dirty="0" smtClean="0"/>
              <a:t>allergens are emphasised on the label, e.g. skimmed </a:t>
            </a:r>
            <a:r>
              <a:rPr lang="en-GB" u="sng" dirty="0" smtClean="0"/>
              <a:t>milk</a:t>
            </a:r>
            <a:r>
              <a:rPr lang="en-GB" dirty="0" smtClean="0"/>
              <a:t> powder, hydrolysed casein </a:t>
            </a:r>
            <a:r>
              <a:rPr lang="en-GB" b="1" dirty="0" smtClean="0"/>
              <a:t>(Milk)</a:t>
            </a:r>
            <a:r>
              <a:rPr lang="en-GB" dirty="0" smtClean="0"/>
              <a:t>, cream </a:t>
            </a:r>
            <a:r>
              <a:rPr lang="en-GB" i="1" dirty="0" smtClean="0"/>
              <a:t>(from milk)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1200" b="1" i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Foods without packaging/food served whilst you are out</a:t>
            </a:r>
          </a:p>
          <a:p>
            <a:pPr lvl="1" eaLnBrk="1" fontAlgn="auto" hangingPunct="1">
              <a:spcAft>
                <a:spcPts val="0"/>
              </a:spcAft>
              <a:buFont typeface="Calibri" panose="020F0502020204030204" pitchFamily="34" charset="0"/>
              <a:buChar char="₋"/>
              <a:defRPr/>
            </a:pPr>
            <a:r>
              <a:rPr lang="en-GB" dirty="0" smtClean="0"/>
              <a:t>written or verbal information on allergens needs to be provided by staff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12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‘</a:t>
            </a:r>
            <a:r>
              <a:rPr lang="en-GB" dirty="0"/>
              <a:t>May contain’ </a:t>
            </a:r>
            <a:r>
              <a:rPr lang="en-GB" dirty="0" smtClean="0"/>
              <a:t>warnings</a:t>
            </a:r>
          </a:p>
          <a:p>
            <a:pPr lvl="1" eaLnBrk="1" fontAlgn="auto" hangingPunct="1">
              <a:spcAft>
                <a:spcPts val="0"/>
              </a:spcAft>
              <a:buFont typeface="Calibri" panose="020F0502020204030204" pitchFamily="34" charset="0"/>
              <a:buChar char="₋"/>
              <a:defRPr/>
            </a:pPr>
            <a:r>
              <a:rPr lang="en-GB" dirty="0" smtClean="0"/>
              <a:t>food </a:t>
            </a:r>
            <a:r>
              <a:rPr lang="en-GB" dirty="0"/>
              <a:t>may be contaminated with </a:t>
            </a:r>
            <a:r>
              <a:rPr lang="en-GB" dirty="0" smtClean="0"/>
              <a:t>an allergen by accident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12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The law only covers allergens used as ingredients, not allergens that may be present following accidental contact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3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b="1" dirty="0" smtClean="0"/>
              <a:t>For medicines, always check with your pharmacist</a:t>
            </a:r>
          </a:p>
        </p:txBody>
      </p:sp>
      <p:pic>
        <p:nvPicPr>
          <p:cNvPr id="10244" name="Picture 3" descr="C:\Users\RobothamAbi\Pictures\F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04813"/>
            <a:ext cx="15541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ver Slide 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41469" y="609329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484313"/>
            <a:ext cx="8877300" cy="5184775"/>
          </a:xfrm>
        </p:spPr>
        <p:txBody>
          <a:bodyPr/>
          <a:lstStyle/>
          <a:p>
            <a:pPr>
              <a:defRPr/>
            </a:pPr>
            <a:r>
              <a:rPr lang="en-GB" sz="3000" dirty="0" smtClean="0"/>
              <a:t>Check ALL food labels – you’ll be                       surprised by what contains milk!</a:t>
            </a:r>
          </a:p>
          <a:p>
            <a:pPr marL="0" indent="0">
              <a:buFont typeface="Arial" charset="0"/>
              <a:buNone/>
              <a:defRPr/>
            </a:pPr>
            <a:endParaRPr lang="en-GB" sz="1000" dirty="0" smtClean="0"/>
          </a:p>
          <a:p>
            <a:pPr>
              <a:defRPr/>
            </a:pPr>
            <a:r>
              <a:rPr lang="en-GB" sz="3000" dirty="0" smtClean="0"/>
              <a:t>Ask your local supermarket for a list of their own brand foods which are ‘cow’s milk free’</a:t>
            </a:r>
          </a:p>
          <a:p>
            <a:pPr marL="0" indent="0">
              <a:buFont typeface="Arial" charset="0"/>
              <a:buNone/>
              <a:defRPr/>
            </a:pPr>
            <a:endParaRPr lang="en-GB" sz="1000" dirty="0" smtClean="0"/>
          </a:p>
          <a:p>
            <a:pPr>
              <a:defRPr/>
            </a:pPr>
            <a:r>
              <a:rPr lang="en-GB" sz="3000" dirty="0" smtClean="0"/>
              <a:t>Don’t assume that a ‘free from’ product will be free from all allergens - always check the label</a:t>
            </a:r>
          </a:p>
          <a:p>
            <a:pPr marL="0" indent="0">
              <a:buFont typeface="Arial" charset="0"/>
              <a:buNone/>
              <a:defRPr/>
            </a:pPr>
            <a:endParaRPr lang="en-GB" sz="1000" dirty="0" smtClean="0"/>
          </a:p>
          <a:p>
            <a:pPr>
              <a:defRPr/>
            </a:pPr>
            <a:r>
              <a:rPr lang="en-GB" sz="3000" dirty="0" smtClean="0"/>
              <a:t>Online supermarket sites are useful but always check the label of the product</a:t>
            </a:r>
          </a:p>
          <a:p>
            <a:pPr>
              <a:defRPr/>
            </a:pPr>
            <a:r>
              <a:rPr lang="en-GB" sz="3000" dirty="0" smtClean="0"/>
              <a:t>Use the Food Maestro App</a:t>
            </a:r>
          </a:p>
        </p:txBody>
      </p:sp>
      <p:pic>
        <p:nvPicPr>
          <p:cNvPr id="11267" name="Picture 7" descr="Image result for food label ingredients li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8835">
            <a:off x="7013575" y="282575"/>
            <a:ext cx="17573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smtClean="0"/>
              <a:t>Top Tips</a:t>
            </a:r>
          </a:p>
        </p:txBody>
      </p:sp>
      <p:pic>
        <p:nvPicPr>
          <p:cNvPr id="11269" name="Picture 5" descr="Image result for food maestro app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6165850"/>
            <a:ext cx="12954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ver Slide 1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28384" y="58610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Cow’s Milk Protein Free Weaning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23850" y="1397000"/>
            <a:ext cx="8569325" cy="47847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/>
              <a:t>This is the same as weaning a non-allergic baby </a:t>
            </a:r>
            <a:r>
              <a:rPr lang="en-GB" altLang="en-US" sz="2800" b="1" dirty="0" smtClean="0"/>
              <a:t>except </a:t>
            </a:r>
            <a:r>
              <a:rPr lang="en-GB" altLang="en-US" sz="2800" dirty="0" smtClean="0"/>
              <a:t>you are avoiding foods which contain cow’s milk</a:t>
            </a:r>
          </a:p>
          <a:p>
            <a:pPr eaLnBrk="1" hangingPunct="1">
              <a:defRPr/>
            </a:pPr>
            <a:r>
              <a:rPr lang="en-GB" altLang="en-US" sz="2800" dirty="0" smtClean="0"/>
              <a:t>Weaning occurs around 6 months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altLang="en-US" sz="2800" b="1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GB" altLang="en-US" sz="2800" b="1" dirty="0" smtClean="0"/>
              <a:t>Stage 1</a:t>
            </a:r>
          </a:p>
          <a:p>
            <a:pPr eaLnBrk="1" hangingPunct="1">
              <a:defRPr/>
            </a:pPr>
            <a:r>
              <a:rPr lang="en-GB" altLang="en-US" sz="2800" dirty="0" smtClean="0"/>
              <a:t>Try mashed or pureed fruit and vegetables like parsnip, potato, yam, sweet potato, carrot, apple or pear</a:t>
            </a:r>
          </a:p>
          <a:p>
            <a:pPr eaLnBrk="1" hangingPunct="1">
              <a:defRPr/>
            </a:pPr>
            <a:r>
              <a:rPr lang="en-GB" altLang="en-US" sz="2800" dirty="0" smtClean="0"/>
              <a:t>Baby rice or porridge </a:t>
            </a:r>
            <a:r>
              <a:rPr lang="en-GB" altLang="en-US" sz="2400" dirty="0" smtClean="0"/>
              <a:t>(remember to check food labels)</a:t>
            </a:r>
          </a:p>
          <a:p>
            <a:pPr eaLnBrk="1" hangingPunct="1">
              <a:defRPr/>
            </a:pPr>
            <a:r>
              <a:rPr lang="en-GB" altLang="en-US" sz="2800" dirty="0" smtClean="0"/>
              <a:t>Use baby’s usual milk (breast milk or hypoallergenic formula) to mix food to desired consistency</a:t>
            </a:r>
          </a:p>
          <a:p>
            <a:pPr eaLnBrk="1" hangingPunct="1">
              <a:defRPr/>
            </a:pPr>
            <a:r>
              <a:rPr lang="en-GB" altLang="en-US" sz="2800" dirty="0" smtClean="0"/>
              <a:t>Pureed/mashed meat, chicken or lentils</a:t>
            </a:r>
          </a:p>
          <a:p>
            <a:pPr eaLnBrk="1" hangingPunct="1">
              <a:defRPr/>
            </a:pPr>
            <a:endParaRPr lang="en-GB" altLang="en-US" dirty="0" smtClean="0"/>
          </a:p>
        </p:txBody>
      </p:sp>
      <p:pic>
        <p:nvPicPr>
          <p:cNvPr id="12292" name="Picture 5" descr="Image result for apple pure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916238"/>
            <a:ext cx="259397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Image result for pureed carrot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01950"/>
            <a:ext cx="1182688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ver Slide 1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956376" y="60212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21131" y="24048"/>
            <a:ext cx="8229600" cy="59372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GB" altLang="en-US" b="1" dirty="0" smtClean="0"/>
              <a:t>Stages 2 &amp; 3 – Meal Ideas</a:t>
            </a:r>
          </a:p>
          <a:p>
            <a:pPr eaLnBrk="1" hangingPunct="1">
              <a:defRPr/>
            </a:pPr>
            <a:r>
              <a:rPr lang="en-GB" altLang="en-US" dirty="0" smtClean="0"/>
              <a:t>Breakfast</a:t>
            </a:r>
          </a:p>
          <a:p>
            <a:pPr lvl="1" eaLnBrk="1" hangingPunct="1">
              <a:buFont typeface="Calibri" panose="020F0502020204030204" pitchFamily="34" charset="0"/>
              <a:buChar char="₋"/>
              <a:defRPr/>
            </a:pPr>
            <a:r>
              <a:rPr lang="en-GB" altLang="en-US" sz="2400" dirty="0" smtClean="0"/>
              <a:t>Cow’s milk free breakfast cereal/porridge with milk substitute</a:t>
            </a:r>
          </a:p>
          <a:p>
            <a:pPr lvl="1" eaLnBrk="1" hangingPunct="1">
              <a:buFont typeface="Calibri" panose="020F0502020204030204" pitchFamily="34" charset="0"/>
              <a:buChar char="₋"/>
              <a:defRPr/>
            </a:pPr>
            <a:r>
              <a:rPr lang="en-GB" altLang="en-US" sz="2400" dirty="0" smtClean="0"/>
              <a:t>Toast fingers with cow’s milk protein free spread</a:t>
            </a:r>
          </a:p>
          <a:p>
            <a:pPr lvl="1" eaLnBrk="1" hangingPunct="1">
              <a:buFont typeface="Calibri" panose="020F0502020204030204" pitchFamily="34" charset="0"/>
              <a:buChar char="₋"/>
              <a:defRPr/>
            </a:pPr>
            <a:r>
              <a:rPr lang="en-GB" altLang="en-US" sz="2400" dirty="0" smtClean="0"/>
              <a:t>Pancakes made with milk substitute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 smtClean="0"/>
              <a:t>Main meals</a:t>
            </a:r>
          </a:p>
          <a:p>
            <a:pPr lvl="1" eaLnBrk="1" hangingPunct="1">
              <a:buFont typeface="Calibri" panose="020F0502020204030204" pitchFamily="34" charset="0"/>
              <a:buChar char="₋"/>
              <a:defRPr/>
            </a:pPr>
            <a:r>
              <a:rPr lang="en-GB" altLang="en-US" sz="2400" dirty="0" smtClean="0"/>
              <a:t>Baked beans or scrambled egg on toast</a:t>
            </a:r>
          </a:p>
          <a:p>
            <a:pPr lvl="1" eaLnBrk="1" hangingPunct="1">
              <a:buFont typeface="Calibri" panose="020F0502020204030204" pitchFamily="34" charset="0"/>
              <a:buChar char="₋"/>
              <a:defRPr/>
            </a:pPr>
            <a:r>
              <a:rPr lang="en-GB" altLang="en-US" sz="2400" dirty="0" smtClean="0"/>
              <a:t>Meat/chicken or fish with potato/rice and vegetables</a:t>
            </a:r>
          </a:p>
          <a:p>
            <a:pPr lvl="1" eaLnBrk="1" hangingPunct="1">
              <a:buFont typeface="Calibri" panose="020F0502020204030204" pitchFamily="34" charset="0"/>
              <a:buChar char="₋"/>
              <a:defRPr/>
            </a:pPr>
            <a:r>
              <a:rPr lang="en-GB" altLang="en-US" sz="2400" dirty="0" smtClean="0"/>
              <a:t>Pasta with a tomato, roasted vegetable sauce or cow’s milk free white sauce. Can add cow’s milk free cheese.</a:t>
            </a:r>
          </a:p>
          <a:p>
            <a:pPr lvl="1" eaLnBrk="1" hangingPunct="1">
              <a:buFont typeface="Calibri" panose="020F0502020204030204" pitchFamily="34" charset="0"/>
              <a:buChar char="₋"/>
              <a:defRPr/>
            </a:pPr>
            <a:r>
              <a:rPr lang="en-GB" altLang="en-US" sz="2400" dirty="0" smtClean="0"/>
              <a:t>Flaked fish poached in a milk substitute, mashed potato &amp; vegetables</a:t>
            </a:r>
          </a:p>
          <a:p>
            <a:pPr lvl="1" eaLnBrk="1" hangingPunct="1">
              <a:buFont typeface="Calibri" panose="020F0502020204030204" pitchFamily="34" charset="0"/>
              <a:buChar char="₋"/>
              <a:defRPr/>
            </a:pPr>
            <a:r>
              <a:rPr lang="en-GB" altLang="en-US" sz="2400" dirty="0" smtClean="0"/>
              <a:t>Shepherd’s Pie using cow’s milk free substitutes</a:t>
            </a:r>
          </a:p>
          <a:p>
            <a:pPr lvl="1" eaLnBrk="1" hangingPunct="1">
              <a:buFont typeface="Calibri" panose="020F0502020204030204" pitchFamily="34" charset="0"/>
              <a:buChar char="₋"/>
              <a:defRPr/>
            </a:pPr>
            <a:r>
              <a:rPr lang="en-GB" altLang="en-US" sz="2400" dirty="0" smtClean="0"/>
              <a:t>Omelette using soya milk &amp; cheese alternative</a:t>
            </a:r>
          </a:p>
          <a:p>
            <a:pPr lvl="1" eaLnBrk="1" hangingPunct="1">
              <a:buFont typeface="Calibri" panose="020F0502020204030204" pitchFamily="34" charset="0"/>
              <a:buChar char="₋"/>
              <a:defRPr/>
            </a:pPr>
            <a:endParaRPr lang="en-GB" altLang="en-US" dirty="0" smtClean="0"/>
          </a:p>
          <a:p>
            <a:pPr eaLnBrk="1" hangingPunct="1">
              <a:defRPr/>
            </a:pPr>
            <a:endParaRPr lang="en-GB" altLang="en-US" b="1" dirty="0" smtClean="0"/>
          </a:p>
          <a:p>
            <a:pPr eaLnBrk="1" hangingPunct="1">
              <a:defRPr/>
            </a:pPr>
            <a:endParaRPr lang="en-GB" altLang="en-US" dirty="0" smtClean="0"/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7080250" y="2259013"/>
            <a:ext cx="1590675" cy="1187450"/>
            <a:chOff x="7150816" y="3113046"/>
            <a:chExt cx="1517302" cy="927002"/>
          </a:xfrm>
        </p:grpSpPr>
        <p:sp>
          <p:nvSpPr>
            <p:cNvPr id="13316" name="TextBox 4"/>
            <p:cNvSpPr txBox="1">
              <a:spLocks noChangeArrowheads="1"/>
            </p:cNvSpPr>
            <p:nvPr/>
          </p:nvSpPr>
          <p:spPr bwMode="auto">
            <a:xfrm rot="-774889">
              <a:off x="7283266" y="3173047"/>
              <a:ext cx="1252399" cy="79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FF0000"/>
                  </a:solidFill>
                </a:rPr>
                <a:t>Check the food labels</a:t>
              </a:r>
            </a:p>
          </p:txBody>
        </p:sp>
        <p:sp>
          <p:nvSpPr>
            <p:cNvPr id="6" name="Oval 5"/>
            <p:cNvSpPr/>
            <p:nvPr/>
          </p:nvSpPr>
          <p:spPr>
            <a:xfrm rot="20950600">
              <a:off x="7150816" y="3113046"/>
              <a:ext cx="1517302" cy="92700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23850" y="188913"/>
            <a:ext cx="8640763" cy="593725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 smtClean="0"/>
              <a:t>Puddings</a:t>
            </a:r>
          </a:p>
          <a:p>
            <a:pPr lvl="1" eaLnBrk="1" hangingPunct="1">
              <a:buFont typeface="Calibri" panose="020F0502020204030204" pitchFamily="34" charset="0"/>
              <a:buChar char="₋"/>
              <a:defRPr/>
            </a:pPr>
            <a:r>
              <a:rPr lang="en-GB" altLang="en-US" sz="2400" dirty="0" smtClean="0"/>
              <a:t>Fruit </a:t>
            </a:r>
          </a:p>
          <a:p>
            <a:pPr lvl="1" eaLnBrk="1" hangingPunct="1">
              <a:buFont typeface="Calibri" panose="020F0502020204030204" pitchFamily="34" charset="0"/>
              <a:buChar char="₋"/>
              <a:defRPr/>
            </a:pPr>
            <a:r>
              <a:rPr lang="en-GB" altLang="en-US" sz="2400" dirty="0" smtClean="0"/>
              <a:t>Cow’s milk free yoghurts, desserts, ice cream, custard (serve with fruit)</a:t>
            </a:r>
          </a:p>
          <a:p>
            <a:pPr lvl="1" eaLnBrk="1" hangingPunct="1">
              <a:buFont typeface="Calibri" panose="020F0502020204030204" pitchFamily="34" charset="0"/>
              <a:buChar char="₋"/>
              <a:defRPr/>
            </a:pPr>
            <a:r>
              <a:rPr lang="en-GB" altLang="en-US" sz="2400" dirty="0" smtClean="0"/>
              <a:t>Rice pudding, semolina or custard made with milk alternative</a:t>
            </a:r>
          </a:p>
          <a:p>
            <a:pPr lvl="1" eaLnBrk="1" hangingPunct="1">
              <a:buFont typeface="Calibri" panose="020F0502020204030204" pitchFamily="34" charset="0"/>
              <a:buChar char="₋"/>
              <a:defRPr/>
            </a:pPr>
            <a:r>
              <a:rPr lang="en-GB" altLang="en-US" sz="2400" dirty="0" smtClean="0"/>
              <a:t>Milk jelly using milk alternatives</a:t>
            </a:r>
          </a:p>
          <a:p>
            <a:pPr marL="51435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 smtClean="0"/>
              <a:t>Finger food/snacks</a:t>
            </a:r>
          </a:p>
          <a:p>
            <a:pPr marL="914400" lvl="1" indent="-457200" eaLnBrk="1" hangingPunct="1">
              <a:buFont typeface="Calibri" panose="020F0502020204030204" pitchFamily="34" charset="0"/>
              <a:buChar char="₋"/>
              <a:defRPr/>
            </a:pPr>
            <a:r>
              <a:rPr lang="en-GB" altLang="en-US" sz="2400" dirty="0" smtClean="0"/>
              <a:t>Raw vegetable sticks</a:t>
            </a:r>
          </a:p>
          <a:p>
            <a:pPr marL="914400" lvl="1" indent="-457200" eaLnBrk="1" hangingPunct="1">
              <a:buFont typeface="Calibri" panose="020F0502020204030204" pitchFamily="34" charset="0"/>
              <a:buChar char="₋"/>
              <a:defRPr/>
            </a:pPr>
            <a:r>
              <a:rPr lang="en-GB" altLang="en-US" sz="2400" dirty="0" smtClean="0"/>
              <a:t>Dried fruit/small pieces of soft, ripe fruit</a:t>
            </a:r>
          </a:p>
          <a:p>
            <a:pPr marL="914400" lvl="1" indent="-457200" eaLnBrk="1" hangingPunct="1">
              <a:buFont typeface="Calibri" panose="020F0502020204030204" pitchFamily="34" charset="0"/>
              <a:buChar char="₋"/>
              <a:defRPr/>
            </a:pPr>
            <a:r>
              <a:rPr lang="en-GB" altLang="en-US" sz="2400" dirty="0" smtClean="0"/>
              <a:t>Cow’s milk free cheese cubes/slices</a:t>
            </a:r>
          </a:p>
          <a:p>
            <a:pPr marL="914400" lvl="1" indent="-457200" eaLnBrk="1" hangingPunct="1">
              <a:buFont typeface="Calibri" panose="020F0502020204030204" pitchFamily="34" charset="0"/>
              <a:buChar char="₋"/>
              <a:defRPr/>
            </a:pPr>
            <a:r>
              <a:rPr lang="en-GB" altLang="en-US" sz="2400" dirty="0" smtClean="0"/>
              <a:t>Breadsticks or hummus</a:t>
            </a:r>
          </a:p>
          <a:p>
            <a:pPr marL="914400" lvl="1" indent="-457200" eaLnBrk="1" hangingPunct="1">
              <a:buFont typeface="Calibri" panose="020F0502020204030204" pitchFamily="34" charset="0"/>
              <a:buChar char="₋"/>
              <a:defRPr/>
            </a:pPr>
            <a:r>
              <a:rPr lang="en-GB" altLang="en-US" sz="2400" dirty="0" smtClean="0"/>
              <a:t>Crumpets/bagels/pittas/cheese scone made with cheese alternative</a:t>
            </a:r>
          </a:p>
          <a:p>
            <a:pPr marL="914400" lvl="1" indent="-457200" eaLnBrk="1" hangingPunct="1">
              <a:buFont typeface="Calibri" panose="020F0502020204030204" pitchFamily="34" charset="0"/>
              <a:buChar char="₋"/>
              <a:defRPr/>
            </a:pPr>
            <a:r>
              <a:rPr lang="en-GB" altLang="en-US" sz="2400" dirty="0" smtClean="0"/>
              <a:t>Sandwiches with egg/tuna/chicken/ham/cow’s milk free cheese spread</a:t>
            </a:r>
          </a:p>
          <a:p>
            <a:pPr lvl="1" eaLnBrk="1" hangingPunct="1">
              <a:buFont typeface="Calibri" panose="020F0502020204030204" pitchFamily="34" charset="0"/>
              <a:buChar char="₋"/>
              <a:defRPr/>
            </a:pPr>
            <a:endParaRPr lang="en-GB" altLang="en-US" dirty="0" smtClean="0"/>
          </a:p>
        </p:txBody>
      </p:sp>
      <p:grpSp>
        <p:nvGrpSpPr>
          <p:cNvPr id="14339" name="Group 4"/>
          <p:cNvGrpSpPr>
            <a:grpSpLocks/>
          </p:cNvGrpSpPr>
          <p:nvPr/>
        </p:nvGrpSpPr>
        <p:grpSpPr bwMode="auto">
          <a:xfrm>
            <a:off x="7150100" y="2852738"/>
            <a:ext cx="1592263" cy="1187450"/>
            <a:chOff x="7150816" y="3113046"/>
            <a:chExt cx="1517302" cy="927002"/>
          </a:xfrm>
        </p:grpSpPr>
        <p:sp>
          <p:nvSpPr>
            <p:cNvPr id="14340" name="TextBox 1"/>
            <p:cNvSpPr txBox="1">
              <a:spLocks noChangeArrowheads="1"/>
            </p:cNvSpPr>
            <p:nvPr/>
          </p:nvSpPr>
          <p:spPr bwMode="auto">
            <a:xfrm rot="-774889">
              <a:off x="7283266" y="3173047"/>
              <a:ext cx="1252399" cy="79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FF0000"/>
                  </a:solidFill>
                </a:rPr>
                <a:t>Check the food labels</a:t>
              </a:r>
            </a:p>
          </p:txBody>
        </p:sp>
        <p:sp>
          <p:nvSpPr>
            <p:cNvPr id="4" name="Oval 3"/>
            <p:cNvSpPr/>
            <p:nvPr/>
          </p:nvSpPr>
          <p:spPr>
            <a:xfrm rot="20950600">
              <a:off x="7150816" y="3113046"/>
              <a:ext cx="1517302" cy="92700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79911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 dirty="0" smtClean="0"/>
              <a:t>Suitable Alternative Milks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07950" y="908720"/>
            <a:ext cx="9036050" cy="1317625"/>
          </a:xfrm>
        </p:spPr>
        <p:txBody>
          <a:bodyPr/>
          <a:lstStyle/>
          <a:p>
            <a:pPr algn="ctr" eaLnBrk="1" hangingPunct="1"/>
            <a:r>
              <a:rPr lang="en-GB" altLang="en-US" sz="2300" dirty="0" smtClean="0"/>
              <a:t>Can be used in cooking over 6 months of age</a:t>
            </a:r>
          </a:p>
          <a:p>
            <a:pPr algn="ctr" eaLnBrk="1" hangingPunct="1"/>
            <a:r>
              <a:rPr lang="en-GB" altLang="en-US" sz="2300" dirty="0" smtClean="0"/>
              <a:t>Generally not to be used as main milk drink until your child is 1 years of age </a:t>
            </a:r>
          </a:p>
          <a:p>
            <a:pPr algn="ctr" eaLnBrk="1" hangingPunct="1"/>
            <a:r>
              <a:rPr lang="en-GB" altLang="en-US" sz="2300" dirty="0" smtClean="0"/>
              <a:t>Choose a milk with added calcium</a:t>
            </a:r>
          </a:p>
        </p:txBody>
      </p:sp>
      <p:pic>
        <p:nvPicPr>
          <p:cNvPr id="16388" name="Picture 5" descr="Image result for oatly milk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3048000"/>
            <a:ext cx="1684337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0" name="Group 3"/>
          <p:cNvGrpSpPr>
            <a:grpSpLocks/>
          </p:cNvGrpSpPr>
          <p:nvPr/>
        </p:nvGrpSpPr>
        <p:grpSpPr bwMode="auto">
          <a:xfrm>
            <a:off x="1287186" y="4554538"/>
            <a:ext cx="1511300" cy="2136775"/>
            <a:chOff x="1655763" y="4554705"/>
            <a:chExt cx="1511300" cy="2136410"/>
          </a:xfrm>
        </p:grpSpPr>
        <p:pic>
          <p:nvPicPr>
            <p:cNvPr id="16408" name="Picture 25" descr="Image result for coconut drea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99" r="26649"/>
            <a:stretch>
              <a:fillRect/>
            </a:stretch>
          </p:blipFill>
          <p:spPr bwMode="auto">
            <a:xfrm>
              <a:off x="2279953" y="4780756"/>
              <a:ext cx="789140" cy="167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9" name="Picture 11" descr="Image result for koko coconut milk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2" t="-4601" r="30510" b="-2"/>
            <a:stretch>
              <a:fillRect/>
            </a:stretch>
          </p:blipFill>
          <p:spPr bwMode="auto">
            <a:xfrm>
              <a:off x="1697215" y="4554705"/>
              <a:ext cx="714198" cy="1924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0" name="TextBox 11"/>
            <p:cNvSpPr txBox="1">
              <a:spLocks noChangeArrowheads="1"/>
            </p:cNvSpPr>
            <p:nvPr/>
          </p:nvSpPr>
          <p:spPr bwMode="auto">
            <a:xfrm>
              <a:off x="1655763" y="6383338"/>
              <a:ext cx="15113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b="1"/>
                <a:t>Coconut Milk</a:t>
              </a:r>
            </a:p>
          </p:txBody>
        </p:sp>
      </p:grpSp>
      <p:grpSp>
        <p:nvGrpSpPr>
          <p:cNvPr id="16391" name="Group 1"/>
          <p:cNvGrpSpPr>
            <a:grpSpLocks/>
          </p:cNvGrpSpPr>
          <p:nvPr/>
        </p:nvGrpSpPr>
        <p:grpSpPr bwMode="auto">
          <a:xfrm>
            <a:off x="3514960" y="3828465"/>
            <a:ext cx="1676400" cy="2587625"/>
            <a:chOff x="3707836" y="3650789"/>
            <a:chExt cx="1675221" cy="2586898"/>
          </a:xfrm>
        </p:grpSpPr>
        <p:pic>
          <p:nvPicPr>
            <p:cNvPr id="16406" name="Picture 13" descr="Image result for alpro soya 1 plus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836" y="3650789"/>
              <a:ext cx="1667781" cy="178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7" name="TextBox 12"/>
            <p:cNvSpPr txBox="1">
              <a:spLocks noChangeArrowheads="1"/>
            </p:cNvSpPr>
            <p:nvPr/>
          </p:nvSpPr>
          <p:spPr bwMode="auto">
            <a:xfrm>
              <a:off x="3870170" y="5375913"/>
              <a:ext cx="1512887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b="1"/>
                <a:t>Alpro Soya Growing Up Milk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/>
                <a:t>(can be used as main milk drink from 1 year)</a:t>
              </a:r>
            </a:p>
          </p:txBody>
        </p:sp>
      </p:grpSp>
      <p:sp>
        <p:nvSpPr>
          <p:cNvPr id="16393" name="TextBox 14"/>
          <p:cNvSpPr txBox="1">
            <a:spLocks noChangeArrowheads="1"/>
          </p:cNvSpPr>
          <p:nvPr/>
        </p:nvSpPr>
        <p:spPr bwMode="auto">
          <a:xfrm>
            <a:off x="7419975" y="4656138"/>
            <a:ext cx="1512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/>
              <a:t>Oat Milk</a:t>
            </a:r>
          </a:p>
        </p:txBody>
      </p:sp>
      <p:pic>
        <p:nvPicPr>
          <p:cNvPr id="16394" name="Picture 21" descr="Image result for provitamil oat drink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2941638"/>
            <a:ext cx="67310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5" name="Group 2"/>
          <p:cNvGrpSpPr>
            <a:grpSpLocks/>
          </p:cNvGrpSpPr>
          <p:nvPr/>
        </p:nvGrpSpPr>
        <p:grpSpPr bwMode="auto">
          <a:xfrm>
            <a:off x="-57150" y="2692400"/>
            <a:ext cx="2171700" cy="2208213"/>
            <a:chOff x="89572" y="2691729"/>
            <a:chExt cx="2171225" cy="2208784"/>
          </a:xfrm>
        </p:grpSpPr>
        <p:pic>
          <p:nvPicPr>
            <p:cNvPr id="16403" name="Picture 9" descr="Image result for alpro soya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686" y="2691729"/>
              <a:ext cx="1802111" cy="1926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4" name="TextBox 1"/>
            <p:cNvSpPr txBox="1">
              <a:spLocks noChangeArrowheads="1"/>
            </p:cNvSpPr>
            <p:nvPr/>
          </p:nvSpPr>
          <p:spPr bwMode="auto">
            <a:xfrm>
              <a:off x="89572" y="4592736"/>
              <a:ext cx="15113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b="1"/>
                <a:t>Soya Milk</a:t>
              </a:r>
            </a:p>
          </p:txBody>
        </p:sp>
        <p:pic>
          <p:nvPicPr>
            <p:cNvPr id="16405" name="Picture 23" descr="Image result for soya soleil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710214"/>
              <a:ext cx="749993" cy="1945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6" name="Group 4"/>
          <p:cNvGrpSpPr>
            <a:grpSpLocks/>
          </p:cNvGrpSpPr>
          <p:nvPr/>
        </p:nvGrpSpPr>
        <p:grpSpPr bwMode="auto">
          <a:xfrm>
            <a:off x="2201862" y="2692400"/>
            <a:ext cx="1744662" cy="2182813"/>
            <a:chOff x="2411413" y="2564904"/>
            <a:chExt cx="1744117" cy="2181721"/>
          </a:xfrm>
        </p:grpSpPr>
        <p:pic>
          <p:nvPicPr>
            <p:cNvPr id="16401" name="Picture 17" descr="Image result for hazelnut milk alpro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413" y="2564904"/>
              <a:ext cx="1744117" cy="1859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2" name="TextBox 11"/>
            <p:cNvSpPr txBox="1">
              <a:spLocks noChangeArrowheads="1"/>
            </p:cNvSpPr>
            <p:nvPr/>
          </p:nvSpPr>
          <p:spPr bwMode="auto">
            <a:xfrm>
              <a:off x="2527821" y="4438848"/>
              <a:ext cx="15113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b="1"/>
                <a:t>Hazelnut Milk</a:t>
              </a:r>
            </a:p>
          </p:txBody>
        </p:sp>
      </p:grpSp>
      <p:grpSp>
        <p:nvGrpSpPr>
          <p:cNvPr id="16397" name="Group 5"/>
          <p:cNvGrpSpPr>
            <a:grpSpLocks/>
          </p:cNvGrpSpPr>
          <p:nvPr/>
        </p:nvGrpSpPr>
        <p:grpSpPr bwMode="auto">
          <a:xfrm>
            <a:off x="4531518" y="2665889"/>
            <a:ext cx="2544763" cy="2352675"/>
            <a:chOff x="4715967" y="2531396"/>
            <a:chExt cx="2544023" cy="2353938"/>
          </a:xfrm>
        </p:grpSpPr>
        <p:pic>
          <p:nvPicPr>
            <p:cNvPr id="16398" name="Picture 15" descr="Image result for almond milk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617" y="2531396"/>
              <a:ext cx="1884373" cy="2009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Picture 27" descr="Image result for almond dream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5967" y="2927532"/>
              <a:ext cx="1728192" cy="1728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0" name="TextBox 13"/>
            <p:cNvSpPr txBox="1">
              <a:spLocks noChangeArrowheads="1"/>
            </p:cNvSpPr>
            <p:nvPr/>
          </p:nvSpPr>
          <p:spPr bwMode="auto">
            <a:xfrm>
              <a:off x="5220072" y="4577557"/>
              <a:ext cx="15128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b="1"/>
                <a:t>Almond Milk</a:t>
              </a:r>
            </a:p>
          </p:txBody>
        </p:sp>
      </p:grpSp>
      <p:pic>
        <p:nvPicPr>
          <p:cNvPr id="2" name="Over Slide 1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051314" y="577388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Image result for tofutti chees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532" y="2506885"/>
            <a:ext cx="133985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0" descr="Image result for pure dairy free sprea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180" y="1040797"/>
            <a:ext cx="14922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4100" b="1" dirty="0" smtClean="0"/>
              <a:t>Other Cow’s Milk Free Alternative Products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30867" y="1257678"/>
            <a:ext cx="8229600" cy="528955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defRPr/>
            </a:pPr>
            <a:r>
              <a:rPr lang="en-GB" altLang="en-US" sz="2800" dirty="0" smtClean="0"/>
              <a:t>Spreads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GB" altLang="en-US" sz="2800" dirty="0" smtClean="0"/>
              <a:t>Cheese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GB" altLang="en-US" sz="2800" dirty="0" smtClean="0"/>
              <a:t>Yoghurts &amp; desserts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GB" altLang="en-US" sz="2800" dirty="0" smtClean="0"/>
              <a:t>Ice creams </a:t>
            </a:r>
            <a:r>
              <a:rPr lang="en-GB" altLang="en-US" sz="2800" dirty="0"/>
              <a:t>&amp;</a:t>
            </a:r>
            <a:r>
              <a:rPr lang="en-GB" altLang="en-US" sz="2800" dirty="0" smtClean="0"/>
              <a:t> frozen desserts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GB" altLang="en-US" sz="2800" dirty="0" smtClean="0"/>
              <a:t>Creams/Custards/Crème Fraiche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GB" altLang="en-US" sz="2800" dirty="0" smtClean="0"/>
              <a:t>Chocolate</a:t>
            </a:r>
          </a:p>
          <a:p>
            <a:pPr marL="0" indent="0" eaLnBrk="1" hangingPunct="1">
              <a:lnSpc>
                <a:spcPct val="200000"/>
              </a:lnSpc>
              <a:buFont typeface="Arial" charset="0"/>
              <a:buNone/>
              <a:defRPr/>
            </a:pPr>
            <a:endParaRPr lang="en-GB" altLang="en-US" dirty="0" smtClean="0"/>
          </a:p>
        </p:txBody>
      </p:sp>
      <p:pic>
        <p:nvPicPr>
          <p:cNvPr id="17414" name="Picture 5" descr="Image result for vitalite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260475"/>
            <a:ext cx="1800225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Image result for swedish glace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3640138"/>
            <a:ext cx="142557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3" descr="Image result for koko yoghurts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6" b="13225"/>
          <a:stretch>
            <a:fillRect/>
          </a:stretch>
        </p:blipFill>
        <p:spPr bwMode="auto">
          <a:xfrm>
            <a:off x="6884988" y="1006475"/>
            <a:ext cx="2160587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2" descr="Image result for violif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3" r="19756"/>
          <a:stretch>
            <a:fillRect/>
          </a:stretch>
        </p:blipFill>
        <p:spPr bwMode="auto">
          <a:xfrm>
            <a:off x="5638800" y="1260475"/>
            <a:ext cx="1068388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4" descr="Image result for nus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611438"/>
            <a:ext cx="1081088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8" descr="Image result for little coco nutter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" r="9142"/>
          <a:stretch>
            <a:fillRect/>
          </a:stretch>
        </p:blipFill>
        <p:spPr bwMode="auto">
          <a:xfrm>
            <a:off x="7621588" y="3651250"/>
            <a:ext cx="1497012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2" descr="Image result for oatly creme fraich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5481638"/>
            <a:ext cx="126047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4" descr="Image result for alpro cream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3"/>
          <a:stretch>
            <a:fillRect/>
          </a:stretch>
        </p:blipFill>
        <p:spPr bwMode="auto">
          <a:xfrm>
            <a:off x="7005638" y="5470525"/>
            <a:ext cx="8636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ver Slide 1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244408" y="580786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smtClean="0"/>
              <a:t>Introduction Of Other Common Allergenic Foods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Includes: </a:t>
            </a:r>
          </a:p>
          <a:p>
            <a:pPr lvl="1">
              <a:buFont typeface="Calibri" panose="020F0502020204030204" pitchFamily="34" charset="0"/>
              <a:buChar char="₋"/>
              <a:defRPr/>
            </a:pPr>
            <a:r>
              <a:rPr lang="en-GB" dirty="0"/>
              <a:t>e</a:t>
            </a:r>
            <a:r>
              <a:rPr lang="en-GB" dirty="0" smtClean="0"/>
              <a:t>gg, soya, wheat, peanuts and other nuts, sesame seeds, mustard seed, celery, fish and shellfish</a:t>
            </a:r>
          </a:p>
          <a:p>
            <a:pPr marL="457200" lvl="1" indent="0">
              <a:buFont typeface="Arial" charset="0"/>
              <a:buNone/>
              <a:defRPr/>
            </a:pPr>
            <a:endParaRPr lang="en-GB" sz="1800" dirty="0" smtClean="0"/>
          </a:p>
          <a:p>
            <a:pPr marL="514350" indent="-457200">
              <a:defRPr/>
            </a:pPr>
            <a:r>
              <a:rPr lang="en-GB" dirty="0" smtClean="0"/>
              <a:t>Do not usually need to be avoided once your baby is 6 months old</a:t>
            </a:r>
          </a:p>
          <a:p>
            <a:pPr marL="57150" indent="0">
              <a:buFont typeface="Arial" charset="0"/>
              <a:buNone/>
              <a:defRPr/>
            </a:pPr>
            <a:endParaRPr lang="en-GB" sz="1800" dirty="0" smtClean="0"/>
          </a:p>
          <a:p>
            <a:pPr marL="514350" indent="-457200">
              <a:defRPr/>
            </a:pPr>
            <a:r>
              <a:rPr lang="en-GB" dirty="0" smtClean="0"/>
              <a:t>Introduce by giving one new food at a time to help identify any foods your baby may react to</a:t>
            </a:r>
          </a:p>
          <a:p>
            <a:pPr marL="514350" indent="-457200">
              <a:defRPr/>
            </a:pPr>
            <a:endParaRPr lang="en-GB" dirty="0" smtClean="0"/>
          </a:p>
        </p:txBody>
      </p:sp>
      <p:pic>
        <p:nvPicPr>
          <p:cNvPr id="2" name="Over Slide 1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609329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0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/>
              <a:t>Paediatric </a:t>
            </a:r>
            <a:r>
              <a:rPr lang="en-GB" b="1" dirty="0" smtClean="0"/>
              <a:t>Dietetic Service</a:t>
            </a:r>
            <a:endParaRPr lang="en-GB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 sz="2800" dirty="0"/>
              <a:t>Diagnosis by </a:t>
            </a:r>
            <a:r>
              <a:rPr lang="en-GB" sz="2800" dirty="0" smtClean="0"/>
              <a:t>Paediatrician/GP</a:t>
            </a:r>
            <a:endParaRPr lang="en-GB" sz="2800" dirty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 sz="2800" dirty="0"/>
              <a:t>G</a:t>
            </a:r>
            <a:r>
              <a:rPr lang="en-GB" sz="2800" dirty="0" smtClean="0"/>
              <a:t>roup </a:t>
            </a:r>
            <a:r>
              <a:rPr lang="en-GB" sz="2800" dirty="0"/>
              <a:t>session with d</a:t>
            </a:r>
            <a:r>
              <a:rPr lang="en-GB" sz="2800" dirty="0" smtClean="0"/>
              <a:t>ietitian- </a:t>
            </a:r>
            <a:r>
              <a:rPr lang="en-GB" sz="2800" dirty="0"/>
              <a:t>ideally within 1 month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 sz="2800" dirty="0" smtClean="0"/>
              <a:t>Group session or one-to-one with dietitian- discuss reintroduction </a:t>
            </a:r>
            <a:r>
              <a:rPr lang="en-GB" sz="2800" dirty="0"/>
              <a:t>with </a:t>
            </a:r>
            <a:r>
              <a:rPr lang="en-GB" sz="2800" dirty="0" smtClean="0"/>
              <a:t>cows milk as appropriate.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 sz="2800" dirty="0" smtClean="0"/>
              <a:t>Follow-up/future </a:t>
            </a:r>
            <a:r>
              <a:rPr lang="en-GB" sz="2800" dirty="0"/>
              <a:t>follow-up appointments as required</a:t>
            </a:r>
          </a:p>
        </p:txBody>
      </p:sp>
      <p:pic>
        <p:nvPicPr>
          <p:cNvPr id="3" name="Over Slide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4408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5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 smtClean="0"/>
              <a:t>Meeting Calcium Requirements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 eaLnBrk="1" hangingPunct="1"/>
            <a:r>
              <a:rPr lang="en-GB" altLang="en-US" smtClean="0"/>
              <a:t>Important to ensure that your child is receiving enough calcium when following a cow’s milk protein free diet</a:t>
            </a:r>
          </a:p>
          <a:p>
            <a:pPr eaLnBrk="1" hangingPunct="1"/>
            <a:r>
              <a:rPr lang="en-GB" altLang="en-US" smtClean="0"/>
              <a:t>Breastfeeding mums who are following a cow’s milk protein free diet may need a calcium supplement </a:t>
            </a:r>
          </a:p>
          <a:p>
            <a:pPr eaLnBrk="1" hangingPunct="1"/>
            <a:r>
              <a:rPr lang="en-GB" altLang="en-US" smtClean="0"/>
              <a:t>Calcium requirements change with age</a:t>
            </a:r>
          </a:p>
          <a:p>
            <a:pPr eaLnBrk="1" hangingPunct="1"/>
            <a:r>
              <a:rPr lang="en-GB" altLang="en-US" smtClean="0"/>
              <a:t>Use foods fortified with calcium to help meet requirements, e.g. cow’s milk protein alternatives</a:t>
            </a:r>
          </a:p>
        </p:txBody>
      </p:sp>
      <p:pic>
        <p:nvPicPr>
          <p:cNvPr id="2" name="Over Slide 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9492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Vitamins for Children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GB" altLang="en-US" u="sng" dirty="0" smtClean="0"/>
              <a:t>The government recommends:</a:t>
            </a:r>
          </a:p>
          <a:p>
            <a:pPr eaLnBrk="1" hangingPunct="1">
              <a:defRPr/>
            </a:pPr>
            <a:r>
              <a:rPr lang="en-GB" altLang="en-US" b="1" dirty="0" smtClean="0"/>
              <a:t>ALL</a:t>
            </a:r>
            <a:r>
              <a:rPr lang="en-GB" altLang="en-US" dirty="0" smtClean="0"/>
              <a:t> children aged 6 months to 5 years are given vitamin supplements containing vitamins A, C &amp; D</a:t>
            </a:r>
          </a:p>
          <a:p>
            <a:pPr eaLnBrk="1" hangingPunct="1">
              <a:defRPr/>
            </a:pPr>
            <a:r>
              <a:rPr lang="en-GB" altLang="en-US" dirty="0" smtClean="0"/>
              <a:t>Babies who are breastfed are given a daily vitamin D supplement from birth</a:t>
            </a:r>
          </a:p>
          <a:p>
            <a:pPr eaLnBrk="1" hangingPunct="1">
              <a:defRPr/>
            </a:pPr>
            <a:r>
              <a:rPr lang="en-GB" altLang="en-US" dirty="0" smtClean="0"/>
              <a:t>Babies who are formula fed, who are getting more than 500ml (about a pint) of formula per day do not need extra vitamins</a:t>
            </a:r>
          </a:p>
        </p:txBody>
      </p:sp>
      <p:pic>
        <p:nvPicPr>
          <p:cNvPr id="2" name="Over Slide 2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60212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/>
              <a:t>Will My Child Grow Out Of Their Cow’s Milk Protein Allergy?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 smtClean="0"/>
              <a:t>Some children with mild to moderate non-</a:t>
            </a:r>
            <a:r>
              <a:rPr lang="en-GB" altLang="en-US" dirty="0" err="1" smtClean="0"/>
              <a:t>IgE</a:t>
            </a:r>
            <a:r>
              <a:rPr lang="en-GB" altLang="en-US" dirty="0" smtClean="0"/>
              <a:t> mediated cow’s milk protein allergy will grow out of it by their first birthday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altLang="en-US" sz="2000" dirty="0" smtClean="0"/>
          </a:p>
          <a:p>
            <a:pPr eaLnBrk="1" hangingPunct="1">
              <a:defRPr/>
            </a:pPr>
            <a:r>
              <a:rPr lang="en-GB" altLang="en-US" dirty="0" smtClean="0"/>
              <a:t>Most children will grow out of their allergy between 1 and 3 years of age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altLang="en-US" sz="2000" dirty="0" smtClean="0"/>
          </a:p>
          <a:p>
            <a:pPr eaLnBrk="1" hangingPunct="1">
              <a:defRPr/>
            </a:pPr>
            <a:r>
              <a:rPr lang="en-GB" altLang="en-US" dirty="0" smtClean="0"/>
              <a:t>Some may take longer than this or may not grow out of it</a:t>
            </a:r>
          </a:p>
        </p:txBody>
      </p:sp>
      <p:pic>
        <p:nvPicPr>
          <p:cNvPr id="2" name="Over Slide 2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87727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2592288"/>
          </a:xfrm>
        </p:spPr>
        <p:txBody>
          <a:bodyPr/>
          <a:lstStyle/>
          <a:p>
            <a:r>
              <a:rPr lang="en-GB" dirty="0" smtClean="0"/>
              <a:t>Home reintroduction is performed in children with non Ig E cows milk protein allergy provided:</a:t>
            </a:r>
          </a:p>
          <a:p>
            <a:pPr lvl="1"/>
            <a:r>
              <a:rPr lang="en-GB" dirty="0" smtClean="0"/>
              <a:t>There is no history of immediate or severe reactions to cows milk protein</a:t>
            </a:r>
          </a:p>
          <a:p>
            <a:pPr lvl="1"/>
            <a:r>
              <a:rPr lang="en-GB" dirty="0" smtClean="0"/>
              <a:t>There is no current severe atopic eczema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 smtClean="0"/>
              <a:t>Reintroducing cows </a:t>
            </a:r>
            <a:r>
              <a:rPr lang="en-GB" b="1" dirty="0"/>
              <a:t>milk protein?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Slide 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6376" y="59618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5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52525"/>
          </a:xfrm>
        </p:spPr>
        <p:txBody>
          <a:bodyPr/>
          <a:lstStyle/>
          <a:p>
            <a:pPr eaLnBrk="1" hangingPunct="1"/>
            <a:r>
              <a:rPr lang="en-GB" altLang="en-US" sz="4200" b="1" dirty="0" smtClean="0"/>
              <a:t>Reintroducing Cow’s Milk Protein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5184775" cy="54451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200" dirty="0" smtClean="0"/>
              <a:t>Milk (containing cow’s protein) can be    reintroduced into the diet at 9-12 months of age OR 6 months after starting a cow’s milk free diet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altLang="en-US" sz="900" dirty="0" smtClean="0"/>
          </a:p>
          <a:p>
            <a:pPr eaLnBrk="1" hangingPunct="1">
              <a:defRPr/>
            </a:pPr>
            <a:r>
              <a:rPr lang="en-GB" altLang="en-US" sz="2200" dirty="0" smtClean="0"/>
              <a:t>Use the Milk Ladder</a:t>
            </a:r>
            <a:endParaRPr lang="en-GB" altLang="en-US" sz="2200" dirty="0"/>
          </a:p>
          <a:p>
            <a:pPr lvl="1" eaLnBrk="1" hangingPunct="1">
              <a:buFont typeface="Calibri" panose="020F0502020204030204" pitchFamily="34" charset="0"/>
              <a:buChar char="₋"/>
              <a:defRPr/>
            </a:pPr>
            <a:r>
              <a:rPr lang="en-GB" altLang="en-US" sz="1900" dirty="0" smtClean="0"/>
              <a:t>Ensure your child is well before commencing</a:t>
            </a:r>
          </a:p>
          <a:p>
            <a:pPr lvl="1" eaLnBrk="1" hangingPunct="1">
              <a:buFont typeface="Calibri" panose="020F0502020204030204" pitchFamily="34" charset="0"/>
              <a:buChar char="₋"/>
              <a:defRPr/>
            </a:pPr>
            <a:r>
              <a:rPr lang="en-GB" altLang="en-US" sz="1900" dirty="0" smtClean="0"/>
              <a:t>Begin at step 1 and consume the amount of food suggested</a:t>
            </a:r>
          </a:p>
          <a:p>
            <a:pPr lvl="1" eaLnBrk="1" hangingPunct="1">
              <a:buFont typeface="Calibri" panose="020F0502020204030204" pitchFamily="34" charset="0"/>
              <a:buChar char="₋"/>
              <a:defRPr/>
            </a:pPr>
            <a:r>
              <a:rPr lang="en-GB" altLang="en-US" sz="1900" dirty="0" smtClean="0"/>
              <a:t>If the food is tolerated, continue giving your child this food and then try the next step and so on…</a:t>
            </a:r>
          </a:p>
          <a:p>
            <a:pPr lvl="1" eaLnBrk="1" hangingPunct="1">
              <a:buFont typeface="Calibri" panose="020F0502020204030204" pitchFamily="34" charset="0"/>
              <a:buChar char="₋"/>
              <a:defRPr/>
            </a:pPr>
            <a:r>
              <a:rPr lang="en-GB" altLang="en-US" sz="1900" dirty="0" smtClean="0"/>
              <a:t>If the food is not tolerated, stop and try again with this step in 4 weeks. Continue  to keep any milk containing food that was tolerated in the diet</a:t>
            </a:r>
          </a:p>
        </p:txBody>
      </p:sp>
      <p:pic>
        <p:nvPicPr>
          <p:cNvPr id="5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213" y="764704"/>
            <a:ext cx="3901827" cy="53966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" name="Over Slide 2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28384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848" y="119044"/>
            <a:ext cx="7081951" cy="1298594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Who else is there to help me?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8263" y="4262571"/>
            <a:ext cx="1072094" cy="103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75" y="5414778"/>
            <a:ext cx="1344674" cy="122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40" y="3700325"/>
            <a:ext cx="1323109" cy="1323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17" y="119044"/>
            <a:ext cx="1335807" cy="114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144" y="1429727"/>
            <a:ext cx="8267117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Your </a:t>
            </a:r>
            <a:r>
              <a:rPr lang="en-GB" sz="2800" b="1" dirty="0" smtClean="0"/>
              <a:t>Health Visitor </a:t>
            </a:r>
            <a:r>
              <a:rPr lang="en-GB" sz="2800" dirty="0" smtClean="0"/>
              <a:t>– They can share information on signs of readiness, tips for preparing food, </a:t>
            </a:r>
            <a:r>
              <a:rPr lang="en-GB" sz="2800" dirty="0"/>
              <a:t>p</a:t>
            </a:r>
            <a:r>
              <a:rPr lang="en-GB" sz="2800" dirty="0" smtClean="0"/>
              <a:t>ortion size, Baby Led Weaning as well as spoon feeding</a:t>
            </a:r>
          </a:p>
          <a:p>
            <a:pPr algn="ctr"/>
            <a:r>
              <a:rPr lang="en-GB" sz="2800" dirty="0" smtClean="0"/>
              <a:t>  To contact your health visitor ring </a:t>
            </a:r>
            <a:r>
              <a:rPr lang="en-GB" sz="2800" b="1" dirty="0" smtClean="0">
                <a:solidFill>
                  <a:srgbClr val="4555ED"/>
                </a:solidFill>
              </a:rPr>
              <a:t>0300 247 0040 </a:t>
            </a:r>
            <a:r>
              <a:rPr lang="en-GB" sz="2800" dirty="0" smtClean="0"/>
              <a:t>or pop to one of their Well Baby Clinics 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21094" y="3716797"/>
            <a:ext cx="72832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online resources </a:t>
            </a:r>
          </a:p>
          <a:p>
            <a:pPr algn="ctr">
              <a:lnSpc>
                <a:spcPct val="200000"/>
              </a:lnSpc>
            </a:pPr>
            <a:r>
              <a:rPr lang="en-GB" sz="3600" b="1" dirty="0" smtClean="0">
                <a:hlinkClick r:id="rId8"/>
              </a:rPr>
              <a:t>www.firststepsnutrition.org</a:t>
            </a:r>
            <a:endParaRPr lang="en-GB" sz="3600" b="1" dirty="0" smtClean="0"/>
          </a:p>
          <a:p>
            <a:pPr algn="ctr">
              <a:lnSpc>
                <a:spcPct val="200000"/>
              </a:lnSpc>
            </a:pPr>
            <a:r>
              <a:rPr lang="en-GB" sz="3600" b="1" dirty="0" smtClean="0">
                <a:hlinkClick r:id="rId9"/>
              </a:rPr>
              <a:t>www.nhs.uk/start4life/weaning</a:t>
            </a:r>
            <a:endParaRPr lang="en-GB" sz="3600" b="1" dirty="0" smtClean="0"/>
          </a:p>
          <a:p>
            <a:pPr algn="ctr"/>
            <a:endParaRPr lang="en-GB" sz="2800" dirty="0"/>
          </a:p>
        </p:txBody>
      </p:sp>
      <p:pic>
        <p:nvPicPr>
          <p:cNvPr id="3" name="Over Slide 24 - Last Audi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86661" y="60277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2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GB" dirty="0" smtClean="0"/>
              <a:t>Support for Breastfeeding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268760"/>
            <a:ext cx="5770984" cy="4781128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 smtClean="0"/>
              <a:t>Contact your Health Visitor</a:t>
            </a:r>
          </a:p>
          <a:p>
            <a:pPr marL="0" indent="0">
              <a:buNone/>
            </a:pPr>
            <a:r>
              <a:rPr lang="en-GB" sz="2800" dirty="0"/>
              <a:t> </a:t>
            </a:r>
            <a:r>
              <a:rPr lang="en-GB" sz="2800" dirty="0" smtClean="0"/>
              <a:t>  </a:t>
            </a:r>
            <a:r>
              <a:rPr lang="en-GB" sz="2800" b="1" dirty="0" smtClean="0"/>
              <a:t>               </a:t>
            </a:r>
            <a:r>
              <a:rPr lang="en-GB" sz="2800" b="1" dirty="0" smtClean="0">
                <a:solidFill>
                  <a:srgbClr val="00B0F0"/>
                </a:solidFill>
              </a:rPr>
              <a:t>0300 247 0040</a:t>
            </a:r>
          </a:p>
          <a:p>
            <a:pPr marL="0" indent="0">
              <a:buNone/>
            </a:pPr>
            <a:r>
              <a:rPr lang="en-GB" sz="2800" b="1" dirty="0" smtClean="0"/>
              <a:t>Call National Helpline </a:t>
            </a:r>
          </a:p>
          <a:p>
            <a:pPr marL="0" indent="0">
              <a:buNone/>
            </a:pPr>
            <a:r>
              <a:rPr lang="en-GB" sz="2800" b="1" dirty="0" smtClean="0"/>
              <a:t>                 </a:t>
            </a:r>
            <a:r>
              <a:rPr lang="en-GB" sz="2800" b="1" dirty="0" smtClean="0">
                <a:solidFill>
                  <a:srgbClr val="00B050"/>
                </a:solidFill>
              </a:rPr>
              <a:t>0300 100 0212</a:t>
            </a:r>
          </a:p>
          <a:p>
            <a:pPr marL="0" indent="0">
              <a:buNone/>
            </a:pPr>
            <a:r>
              <a:rPr lang="en-GB" sz="2800" b="1" dirty="0" smtClean="0"/>
              <a:t>Chat to Peer Support FAB</a:t>
            </a:r>
          </a:p>
          <a:p>
            <a:pPr marL="0" indent="0" algn="ctr">
              <a:buNone/>
            </a:pPr>
            <a:r>
              <a:rPr lang="en-GB" sz="2800" b="1" dirty="0" smtClean="0">
                <a:solidFill>
                  <a:srgbClr val="EF5BE8"/>
                </a:solidFill>
              </a:rPr>
              <a:t>Visit on line or Telephone for  support and groups </a:t>
            </a:r>
          </a:p>
          <a:p>
            <a:pPr marL="0" indent="0" algn="ctr">
              <a:buNone/>
            </a:pPr>
            <a:r>
              <a:rPr lang="en-GB" sz="2800" b="1" dirty="0">
                <a:solidFill>
                  <a:srgbClr val="EF5BE8"/>
                </a:solidFill>
              </a:rPr>
              <a:t>01254 772929</a:t>
            </a:r>
          </a:p>
          <a:p>
            <a:pPr marL="0" indent="0" algn="ctr">
              <a:buNone/>
            </a:pPr>
            <a:r>
              <a:rPr lang="en-GB" sz="1600" b="1" dirty="0">
                <a:solidFill>
                  <a:srgbClr val="EF5BE8"/>
                </a:solidFill>
              </a:rPr>
              <a:t>https://www.familiesandbabies.org.uk/pages/central-lancashire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494" y="4077072"/>
            <a:ext cx="251355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552" y="1268760"/>
            <a:ext cx="2989492" cy="213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5921896"/>
            <a:ext cx="8640960" cy="9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2"/>
                </a:solidFill>
              </a:rPr>
              <a:t>To find on line resources including videos and leaflets https</a:t>
            </a:r>
            <a:r>
              <a:rPr lang="en-GB" sz="2800" b="1" dirty="0">
                <a:solidFill>
                  <a:schemeClr val="tx2"/>
                </a:solidFill>
              </a:rPr>
              <a:t>://elht.nhs.uk/services/infant-feeding</a:t>
            </a:r>
          </a:p>
        </p:txBody>
      </p:sp>
    </p:spTree>
    <p:extLst>
      <p:ext uri="{BB962C8B-B14F-4D97-AF65-F5344CB8AC3E}">
        <p14:creationId xmlns:p14="http://schemas.microsoft.com/office/powerpoint/2010/main" val="201040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4" descr="Image result for nhs.uk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1554163"/>
            <a:ext cx="170656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449263" y="9525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 dirty="0" smtClean="0"/>
              <a:t>Useful Links</a:t>
            </a:r>
          </a:p>
        </p:txBody>
      </p:sp>
      <p:sp>
        <p:nvSpPr>
          <p:cNvPr id="23556" name="Content Placeholder 2"/>
          <p:cNvSpPr>
            <a:spLocks noGrp="1"/>
          </p:cNvSpPr>
          <p:nvPr>
            <p:ph idx="1"/>
          </p:nvPr>
        </p:nvSpPr>
        <p:spPr>
          <a:xfrm>
            <a:off x="144463" y="1169988"/>
            <a:ext cx="8820150" cy="51736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GB" altLang="en-US" sz="2200" u="sng" dirty="0" smtClean="0"/>
              <a:t>For support</a:t>
            </a:r>
          </a:p>
          <a:p>
            <a:pPr eaLnBrk="1" hangingPunct="1">
              <a:defRPr/>
            </a:pPr>
            <a:r>
              <a:rPr lang="en-GB" altLang="en-US" sz="2200" dirty="0" smtClean="0"/>
              <a:t>Allergy UK </a:t>
            </a:r>
            <a:r>
              <a:rPr lang="en-GB" altLang="en-US" sz="2200" dirty="0" smtClean="0">
                <a:hlinkClick r:id="rId4"/>
              </a:rPr>
              <a:t>www.allergyuk.org</a:t>
            </a:r>
            <a:endParaRPr lang="en-GB" altLang="en-US" sz="2200" dirty="0" smtClean="0"/>
          </a:p>
          <a:p>
            <a:pPr eaLnBrk="1" hangingPunct="1">
              <a:defRPr/>
            </a:pPr>
            <a:r>
              <a:rPr lang="en-GB" altLang="en-US" sz="2200" dirty="0" smtClean="0"/>
              <a:t>NHS Choices </a:t>
            </a:r>
            <a:r>
              <a:rPr lang="en-GB" altLang="en-US" sz="2200" dirty="0" smtClean="0">
                <a:hlinkClick r:id="rId5"/>
              </a:rPr>
              <a:t>www.nhs.uk</a:t>
            </a:r>
            <a:endParaRPr lang="en-GB" altLang="en-US" sz="2200" dirty="0" smtClean="0"/>
          </a:p>
          <a:p>
            <a:pPr eaLnBrk="1" hangingPunct="1">
              <a:defRPr/>
            </a:pPr>
            <a:r>
              <a:rPr lang="en-GB" altLang="en-US" sz="2200" dirty="0" smtClean="0"/>
              <a:t>British Dietetic Association </a:t>
            </a:r>
            <a:r>
              <a:rPr lang="en-GB" altLang="en-US" sz="2200" dirty="0" smtClean="0">
                <a:hlinkClick r:id="rId6"/>
              </a:rPr>
              <a:t>www.bda.org.uk</a:t>
            </a:r>
            <a:endParaRPr lang="en-GB" altLang="en-US" sz="2200" dirty="0" smtClean="0"/>
          </a:p>
          <a:p>
            <a:pPr eaLnBrk="1" hangingPunct="1">
              <a:defRPr/>
            </a:pPr>
            <a:r>
              <a:rPr lang="en-GB" altLang="en-US" sz="2200" dirty="0" smtClean="0"/>
              <a:t>Food Maestro App – free from the App store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altLang="en-US" sz="2200" u="sng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GB" altLang="en-US" sz="2200" u="sng" dirty="0" smtClean="0"/>
              <a:t>For recipes (cooking with cow’s milk free alternatives)</a:t>
            </a:r>
          </a:p>
          <a:p>
            <a:pPr eaLnBrk="1" hangingPunct="1">
              <a:defRPr/>
            </a:pPr>
            <a:r>
              <a:rPr lang="en-GB" altLang="en-US" sz="2200" dirty="0" smtClean="0">
                <a:hlinkClick r:id="rId7"/>
              </a:rPr>
              <a:t>www.oatly.com</a:t>
            </a:r>
            <a:r>
              <a:rPr lang="en-GB" altLang="en-US" sz="2200" dirty="0" smtClean="0"/>
              <a:t> </a:t>
            </a:r>
          </a:p>
          <a:p>
            <a:pPr eaLnBrk="1" hangingPunct="1">
              <a:defRPr/>
            </a:pPr>
            <a:r>
              <a:rPr lang="en-GB" altLang="en-US" sz="2200" dirty="0" smtClean="0">
                <a:hlinkClick r:id="rId8"/>
              </a:rPr>
              <a:t>www.alpro.com</a:t>
            </a:r>
            <a:endParaRPr lang="en-GB" altLang="en-US" sz="2200" dirty="0" smtClean="0"/>
          </a:p>
          <a:p>
            <a:pPr eaLnBrk="1" hangingPunct="1">
              <a:defRPr/>
            </a:pPr>
            <a:r>
              <a:rPr lang="en-GB" altLang="en-US" sz="2200" dirty="0" smtClean="0">
                <a:hlinkClick r:id="rId9"/>
              </a:rPr>
              <a:t>www.kokodairyfree.com</a:t>
            </a:r>
            <a:endParaRPr lang="en-GB" altLang="en-US" sz="2200" dirty="0" smtClean="0"/>
          </a:p>
          <a:p>
            <a:pPr eaLnBrk="1" hangingPunct="1">
              <a:defRPr/>
            </a:pPr>
            <a:r>
              <a:rPr lang="en-GB" altLang="en-US" sz="2200" dirty="0" smtClean="0">
                <a:hlinkClick r:id="rId10"/>
              </a:rPr>
              <a:t>www.provamel.com</a:t>
            </a:r>
            <a:endParaRPr lang="en-GB" altLang="en-US" sz="2200" dirty="0" smtClean="0"/>
          </a:p>
          <a:p>
            <a:pPr eaLnBrk="1" hangingPunct="1">
              <a:defRPr/>
            </a:pPr>
            <a:r>
              <a:rPr lang="en-GB" altLang="en-US" sz="2200" dirty="0" smtClean="0">
                <a:hlinkClick r:id="rId11"/>
              </a:rPr>
              <a:t>www.tofutti.com</a:t>
            </a:r>
            <a:endParaRPr lang="en-GB" altLang="en-US" sz="2200" dirty="0" smtClean="0"/>
          </a:p>
          <a:p>
            <a:pPr eaLnBrk="1" hangingPunct="1">
              <a:defRPr/>
            </a:pPr>
            <a:r>
              <a:rPr lang="en-GB" altLang="en-US" sz="2200" dirty="0" smtClean="0">
                <a:hlinkClick r:id="rId12"/>
              </a:rPr>
              <a:t>www.violifefoods.com</a:t>
            </a:r>
            <a:endParaRPr lang="en-GB" altLang="en-US" sz="2200" dirty="0" smtClean="0"/>
          </a:p>
          <a:p>
            <a:pPr eaLnBrk="1" hangingPunct="1">
              <a:defRPr/>
            </a:pPr>
            <a:endParaRPr lang="en-GB" altLang="en-US" sz="2200" dirty="0" smtClean="0"/>
          </a:p>
          <a:p>
            <a:pPr eaLnBrk="1" hangingPunct="1">
              <a:defRPr/>
            </a:pPr>
            <a:endParaRPr lang="en-GB" altLang="en-US" sz="2800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GB" altLang="en-US" sz="2800" dirty="0" smtClean="0"/>
          </a:p>
        </p:txBody>
      </p:sp>
      <p:pic>
        <p:nvPicPr>
          <p:cNvPr id="22533" name="Picture 5" descr="Image result for food maestro app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3" y="3101975"/>
            <a:ext cx="12954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765175"/>
            <a:ext cx="17494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AutoShape 8" descr="Image result for nhs.uk logo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2536" name="AutoShape 10" descr="Image result for nhs.uk logo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2537" name="AutoShape 12" descr="Image result for nhs.uk logo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22538" name="Picture 16" descr="Image result for british dietetic association 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549525"/>
            <a:ext cx="15636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3" descr="Image result for oatly log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4005263"/>
            <a:ext cx="13303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7" descr="Image result for alpro logo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47198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9" descr="Image result for koko dairy free logo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056188"/>
            <a:ext cx="10398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21" descr="Image result for provamel logo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6003925"/>
            <a:ext cx="121126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8" descr="Image result for violife logo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5521325"/>
            <a:ext cx="9366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20" descr="Image result for tofutti logo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4224338"/>
            <a:ext cx="10795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questions </a:t>
            </a:r>
            <a:endParaRPr lang="en-GB" dirty="0"/>
          </a:p>
        </p:txBody>
      </p:sp>
      <p:pic>
        <p:nvPicPr>
          <p:cNvPr id="5122" name="Picture 2" descr="C:\Users\Mackeyh\AppData\Local\Microsoft\Windows\INetCache\IE\6X6VWS1J\question_mark_PNG128[1].pn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48" y="1600200"/>
            <a:ext cx="761610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ver Slide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12360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6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/>
              <a:t>Outline of Session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r>
              <a:rPr lang="en-GB" altLang="en-US" sz="2600" dirty="0" smtClean="0"/>
              <a:t>What is Cow’s Milk Protein Allergy?</a:t>
            </a:r>
          </a:p>
          <a:p>
            <a:r>
              <a:rPr lang="en-GB" altLang="en-US" sz="2600" dirty="0" smtClean="0"/>
              <a:t>Symptoms and Diagnosis</a:t>
            </a:r>
          </a:p>
          <a:p>
            <a:r>
              <a:rPr lang="en-GB" altLang="en-US" sz="2600" dirty="0" smtClean="0"/>
              <a:t>Lactose Intolerance</a:t>
            </a:r>
          </a:p>
          <a:p>
            <a:r>
              <a:rPr lang="en-GB" altLang="en-US" sz="2600" dirty="0" smtClean="0"/>
              <a:t>Treatment of Cow’s Milk Protein Allergy</a:t>
            </a:r>
          </a:p>
          <a:p>
            <a:r>
              <a:rPr lang="en-GB" altLang="en-US" sz="2600" dirty="0" smtClean="0"/>
              <a:t>Food Labelling</a:t>
            </a:r>
          </a:p>
          <a:p>
            <a:r>
              <a:rPr lang="en-GB" altLang="en-US" sz="2600" dirty="0" smtClean="0"/>
              <a:t>Cow’s Milk Free Weaning (Meal Ideas)</a:t>
            </a:r>
          </a:p>
          <a:p>
            <a:r>
              <a:rPr lang="en-GB" altLang="en-US" sz="2600" dirty="0" smtClean="0"/>
              <a:t>Introduction Of Other Common Allergenic Foods</a:t>
            </a:r>
          </a:p>
          <a:p>
            <a:r>
              <a:rPr lang="en-GB" altLang="en-US" sz="2600" dirty="0" smtClean="0"/>
              <a:t>Cow’s Milk Free Alternative Products</a:t>
            </a:r>
          </a:p>
          <a:p>
            <a:r>
              <a:rPr lang="en-GB" altLang="en-US" sz="2600" dirty="0" smtClean="0"/>
              <a:t>Reintroducing Cow’s Milk Back Into The Diet</a:t>
            </a:r>
          </a:p>
          <a:p>
            <a:r>
              <a:rPr lang="en-GB" altLang="en-US" sz="2600" dirty="0" smtClean="0"/>
              <a:t>Meeting Calcium Requirements</a:t>
            </a:r>
          </a:p>
          <a:p>
            <a:r>
              <a:rPr lang="en-GB" altLang="en-US" sz="2600" dirty="0" smtClean="0"/>
              <a:t>Vitamins for Children</a:t>
            </a:r>
          </a:p>
          <a:p>
            <a:endParaRPr lang="en-GB" altLang="en-US" sz="2800" dirty="0" smtClean="0"/>
          </a:p>
          <a:p>
            <a:endParaRPr lang="en-GB" altLang="en-US" sz="2400" dirty="0" smtClean="0"/>
          </a:p>
          <a:p>
            <a:endParaRPr lang="en-GB" altLang="en-US" sz="2400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</p:txBody>
      </p:sp>
      <p:pic>
        <p:nvPicPr>
          <p:cNvPr id="3" name="Over Slide 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56612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/>
              <a:t>What is Cow’s Milk Protein Allergy (CMPA)?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79388" y="1412875"/>
            <a:ext cx="8785225" cy="511333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GB" altLang="en-US" dirty="0" smtClean="0"/>
              <a:t>When the body reacts to proteins found in milk</a:t>
            </a:r>
          </a:p>
          <a:p>
            <a:pPr eaLnBrk="1" hangingPunct="1">
              <a:defRPr/>
            </a:pPr>
            <a:r>
              <a:rPr lang="en-GB" altLang="en-US" dirty="0" smtClean="0"/>
              <a:t>It is one of the most common food allergies to occur in children – affects 2–5% of children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altLang="en-US" sz="2000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en-GB" altLang="en-US" dirty="0" smtClean="0"/>
              <a:t>Two types of CMPA:</a:t>
            </a:r>
          </a:p>
          <a:p>
            <a:pPr lvl="1" eaLnBrk="1" hangingPunct="1">
              <a:buFont typeface="Calibri" pitchFamily="34" charset="0"/>
              <a:buChar char="₋"/>
              <a:defRPr/>
            </a:pPr>
            <a:r>
              <a:rPr lang="en-GB" altLang="en-US" sz="2600" dirty="0" smtClean="0"/>
              <a:t>immediate (</a:t>
            </a:r>
            <a:r>
              <a:rPr lang="en-GB" altLang="en-US" sz="2600" dirty="0" err="1" smtClean="0"/>
              <a:t>IgE</a:t>
            </a:r>
            <a:r>
              <a:rPr lang="en-GB" altLang="en-US" sz="2600" dirty="0" smtClean="0"/>
              <a:t> mediated), symptoms typically show within minutes of having milk</a:t>
            </a:r>
          </a:p>
          <a:p>
            <a:pPr lvl="1" eaLnBrk="1" hangingPunct="1">
              <a:buFont typeface="Calibri" pitchFamily="34" charset="0"/>
              <a:buChar char="₋"/>
              <a:defRPr/>
            </a:pPr>
            <a:r>
              <a:rPr lang="en-GB" altLang="en-US" sz="2600" dirty="0" smtClean="0"/>
              <a:t>delayed (non-</a:t>
            </a:r>
            <a:r>
              <a:rPr lang="en-GB" altLang="en-US" sz="2600" dirty="0" err="1" smtClean="0"/>
              <a:t>IgE</a:t>
            </a:r>
            <a:r>
              <a:rPr lang="en-GB" altLang="en-US" sz="2600" dirty="0" smtClean="0"/>
              <a:t> mediated), symptoms typically show within hours, sometimes days, after having milk</a:t>
            </a:r>
          </a:p>
        </p:txBody>
      </p:sp>
      <p:pic>
        <p:nvPicPr>
          <p:cNvPr id="2" name="Over Slide 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9492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/>
              <a:t>Symptoms of Cow’s Milk Protein Allergy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50825" y="1557338"/>
            <a:ext cx="8642350" cy="5040312"/>
          </a:xfrm>
        </p:spPr>
        <p:txBody>
          <a:bodyPr/>
          <a:lstStyle/>
          <a:p>
            <a:pPr eaLnBrk="1" hangingPunct="1"/>
            <a:r>
              <a:rPr lang="en-GB" altLang="en-US" smtClean="0"/>
              <a:t>Diarrhoea or constipation, stomach ache, nausea, reflux or vomiting, blood or mucus in stools, wind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mtClean="0"/>
              <a:t>Itchy skin rashes &amp; eczema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mtClean="0"/>
              <a:t>Runny or blocked nose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mtClean="0"/>
              <a:t>Swelling of the face, eyes, lips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mtClean="0"/>
              <a:t>Swallowing or breathing difficulties (rare)</a:t>
            </a:r>
          </a:p>
          <a:p>
            <a:pPr eaLnBrk="1" hangingPunct="1"/>
            <a:endParaRPr lang="en-GB" altLang="en-US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331913" y="4005263"/>
            <a:ext cx="5903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ver Slide 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530120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Reflux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en-GB" dirty="0" smtClean="0"/>
              <a:t>Reflux can be a symptom of CMPA</a:t>
            </a:r>
          </a:p>
          <a:p>
            <a:r>
              <a:rPr lang="en-GB" dirty="0" smtClean="0"/>
              <a:t>Also occurs on its own in half of all infants</a:t>
            </a:r>
          </a:p>
          <a:p>
            <a:r>
              <a:rPr lang="en-GB" dirty="0" smtClean="0"/>
              <a:t>Removing cows milk protein may help your child's reflux</a:t>
            </a:r>
          </a:p>
          <a:p>
            <a:r>
              <a:rPr lang="en-GB" dirty="0" smtClean="0"/>
              <a:t>There are other measures which will help.</a:t>
            </a:r>
          </a:p>
          <a:p>
            <a:r>
              <a:rPr lang="en-GB" dirty="0" smtClean="0"/>
              <a:t>We recommend the </a:t>
            </a:r>
            <a:r>
              <a:rPr lang="en-GB" dirty="0" err="1" smtClean="0"/>
              <a:t>Unicef</a:t>
            </a:r>
            <a:r>
              <a:rPr lang="en-GB" dirty="0" smtClean="0"/>
              <a:t> Baby friendly initiative website where you will find facts sheets and videos on paced feeding </a:t>
            </a:r>
            <a:r>
              <a:rPr lang="en-GB" dirty="0" smtClean="0">
                <a:hlinkClick r:id="rId5"/>
              </a:rPr>
              <a:t>https</a:t>
            </a:r>
            <a:r>
              <a:rPr lang="en-GB" dirty="0">
                <a:hlinkClick r:id="rId5"/>
              </a:rPr>
              <a:t>://www.unicef.org.uk/babyfriendly/support-for-parents/</a:t>
            </a:r>
            <a:endParaRPr lang="en-GB" dirty="0"/>
          </a:p>
        </p:txBody>
      </p:sp>
      <p:pic>
        <p:nvPicPr>
          <p:cNvPr id="4" name="Over Slide 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56376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8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GB" altLang="en-US" b="1" smtClean="0"/>
              <a:t>Diagnosis of Cow’s Milk Protein Allergy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717675"/>
            <a:ext cx="8229600" cy="676275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en-GB" altLang="en-US" sz="2800" dirty="0" smtClean="0"/>
              <a:t>Dependent on type of allergy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GB" altLang="en-US" dirty="0"/>
          </a:p>
          <a:p>
            <a:pPr eaLnBrk="1" hangingPunct="1">
              <a:lnSpc>
                <a:spcPct val="150000"/>
              </a:lnSpc>
              <a:defRPr/>
            </a:pPr>
            <a:endParaRPr lang="en-GB" altLang="en-US" dirty="0" smtClean="0"/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en-GB" altLang="en-US" dirty="0"/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en-GB" altLang="en-US" dirty="0" smtClean="0"/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en-GB" altLang="en-US" dirty="0" smtClean="0"/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5436096" y="2636838"/>
            <a:ext cx="23034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/>
              <a:t>Immediate reactions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/>
              <a:t>(</a:t>
            </a:r>
            <a:r>
              <a:rPr lang="en-GB" altLang="en-US" sz="2200" dirty="0" err="1"/>
              <a:t>IgE</a:t>
            </a:r>
            <a:r>
              <a:rPr lang="en-GB" altLang="en-US" sz="2200" dirty="0"/>
              <a:t> mediated)</a:t>
            </a: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1403648" y="2781300"/>
            <a:ext cx="27368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/>
              <a:t>Delayed reactions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/>
              <a:t>(non-</a:t>
            </a:r>
            <a:r>
              <a:rPr lang="en-GB" altLang="en-US" sz="2200" dirty="0" err="1"/>
              <a:t>IgE</a:t>
            </a:r>
            <a:r>
              <a:rPr lang="en-GB" altLang="en-US" sz="2200" dirty="0"/>
              <a:t> mediated)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200" dirty="0"/>
          </a:p>
        </p:txBody>
      </p:sp>
      <p:sp>
        <p:nvSpPr>
          <p:cNvPr id="6152" name="TextBox 6"/>
          <p:cNvSpPr txBox="1">
            <a:spLocks noChangeArrowheads="1"/>
          </p:cNvSpPr>
          <p:nvPr/>
        </p:nvSpPr>
        <p:spPr bwMode="auto">
          <a:xfrm>
            <a:off x="5455146" y="5284788"/>
            <a:ext cx="23034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Blood tests (RAST test)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Skin prick test</a:t>
            </a:r>
          </a:p>
        </p:txBody>
      </p:sp>
      <p:sp>
        <p:nvSpPr>
          <p:cNvPr id="6153" name="TextBox 7"/>
          <p:cNvSpPr txBox="1">
            <a:spLocks noChangeArrowheads="1"/>
          </p:cNvSpPr>
          <p:nvPr/>
        </p:nvSpPr>
        <p:spPr bwMode="auto">
          <a:xfrm>
            <a:off x="1800523" y="5373688"/>
            <a:ext cx="19431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Food e</a:t>
            </a:r>
            <a:r>
              <a:rPr lang="en-GB" altLang="en-US" sz="1800" dirty="0" smtClean="0"/>
              <a:t>xclusion </a:t>
            </a:r>
            <a:r>
              <a:rPr lang="en-GB" altLang="en-US" sz="1800" dirty="0"/>
              <a:t>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reintroduction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  <p:grpSp>
        <p:nvGrpSpPr>
          <p:cNvPr id="2" name="Group 1"/>
          <p:cNvGrpSpPr/>
          <p:nvPr/>
        </p:nvGrpSpPr>
        <p:grpSpPr>
          <a:xfrm>
            <a:off x="5435872" y="2636838"/>
            <a:ext cx="2376488" cy="3678237"/>
            <a:chOff x="1547664" y="2636838"/>
            <a:chExt cx="2376488" cy="3678237"/>
          </a:xfrm>
        </p:grpSpPr>
        <p:sp>
          <p:nvSpPr>
            <p:cNvPr id="6" name="Down Arrow 5"/>
            <p:cNvSpPr/>
            <p:nvPr/>
          </p:nvSpPr>
          <p:spPr>
            <a:xfrm>
              <a:off x="2484438" y="4032250"/>
              <a:ext cx="431800" cy="104457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547664" y="2636838"/>
              <a:ext cx="2376488" cy="1158875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547664" y="5157788"/>
              <a:ext cx="2376488" cy="1157287"/>
            </a:xfrm>
            <a:prstGeom prst="round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75656" y="2703513"/>
            <a:ext cx="2431351" cy="3611562"/>
            <a:chOff x="5364163" y="2703513"/>
            <a:chExt cx="2431351" cy="3611562"/>
          </a:xfrm>
        </p:grpSpPr>
        <p:sp>
          <p:nvSpPr>
            <p:cNvPr id="9" name="Down Arrow 8"/>
            <p:cNvSpPr/>
            <p:nvPr/>
          </p:nvSpPr>
          <p:spPr>
            <a:xfrm>
              <a:off x="6372225" y="3952875"/>
              <a:ext cx="431800" cy="11239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364163" y="2703513"/>
              <a:ext cx="2376487" cy="1158875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420614" y="5156200"/>
              <a:ext cx="2374900" cy="1158875"/>
            </a:xfrm>
            <a:prstGeom prst="round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pic>
        <p:nvPicPr>
          <p:cNvPr id="3" name="Over Slide 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581284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Image result for lactofree rang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868" y="3570256"/>
            <a:ext cx="25558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What is Lactose Intolerance?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152400" y="1525588"/>
            <a:ext cx="8785225" cy="4814887"/>
          </a:xfrm>
        </p:spPr>
        <p:txBody>
          <a:bodyPr/>
          <a:lstStyle/>
          <a:p>
            <a:pPr eaLnBrk="1" hangingPunct="1"/>
            <a:r>
              <a:rPr lang="en-GB" altLang="en-US" sz="3000" dirty="0" smtClean="0"/>
              <a:t>When the body cannot digest the sugar in cow’s milk (lactose)</a:t>
            </a:r>
          </a:p>
          <a:p>
            <a:pPr eaLnBrk="1" hangingPunct="1"/>
            <a:r>
              <a:rPr lang="en-GB" altLang="en-US" sz="3000" dirty="0" smtClean="0"/>
              <a:t>Often confused with cow’s milk protein allergy</a:t>
            </a:r>
          </a:p>
          <a:p>
            <a:pPr eaLnBrk="1" hangingPunct="1"/>
            <a:r>
              <a:rPr lang="en-GB" altLang="en-US" sz="3000" dirty="0" smtClean="0"/>
              <a:t>An intolerance, not an allergy</a:t>
            </a:r>
          </a:p>
          <a:p>
            <a:pPr eaLnBrk="1" hangingPunct="1"/>
            <a:r>
              <a:rPr lang="en-GB" altLang="en-US" sz="3000" dirty="0" smtClean="0"/>
              <a:t>Very rare</a:t>
            </a:r>
          </a:p>
          <a:p>
            <a:pPr eaLnBrk="1" hangingPunct="1"/>
            <a:r>
              <a:rPr lang="en-GB" altLang="en-US" sz="3000" dirty="0" smtClean="0"/>
              <a:t>Can be temporary following an upset tummy</a:t>
            </a:r>
          </a:p>
          <a:p>
            <a:pPr eaLnBrk="1" hangingPunct="1"/>
            <a:r>
              <a:rPr lang="en-GB" altLang="en-US" sz="3000" dirty="0" smtClean="0"/>
              <a:t>Symptoms are very similar to cow’s milk             protein allergy:</a:t>
            </a:r>
          </a:p>
          <a:p>
            <a:pPr lvl="1" eaLnBrk="1" hangingPunct="1">
              <a:buFont typeface="Calibri" pitchFamily="34" charset="0"/>
              <a:buChar char="₋"/>
            </a:pPr>
            <a:r>
              <a:rPr lang="en-GB" altLang="en-US" sz="2600" dirty="0" smtClean="0"/>
              <a:t>Diarrhoea, nausea &amp; occasional vomiting,                      wind, tummy ache </a:t>
            </a:r>
          </a:p>
        </p:txBody>
      </p:sp>
      <p:sp>
        <p:nvSpPr>
          <p:cNvPr id="7173" name="AutoShape 5" descr="Image result for lactofree range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7174" name="AutoShape 7" descr="Image result for lactofree range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2" name="Over Slide 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4056" y="588600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2060</TotalTime>
  <Words>1544</Words>
  <Application>Microsoft Office PowerPoint</Application>
  <PresentationFormat>On-screen Show (4:3)</PresentationFormat>
  <Paragraphs>248</Paragraphs>
  <Slides>27</Slides>
  <Notes>22</Notes>
  <HiddenSlides>0</HiddenSlides>
  <MMClips>22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Cow’s Milk Protein Allergy:  How to Wean Your Baby</vt:lpstr>
      <vt:lpstr>Paediatric Dietetic Service</vt:lpstr>
      <vt:lpstr>Your questions </vt:lpstr>
      <vt:lpstr>Outline of Session</vt:lpstr>
      <vt:lpstr>What is Cow’s Milk Protein Allergy (CMPA)?</vt:lpstr>
      <vt:lpstr>Symptoms of Cow’s Milk Protein Allergy</vt:lpstr>
      <vt:lpstr>Reflux</vt:lpstr>
      <vt:lpstr>Diagnosis of Cow’s Milk Protein Allergy</vt:lpstr>
      <vt:lpstr>What is Lactose Intolerance?</vt:lpstr>
      <vt:lpstr>Treatment for Cow’s Milk Protein Allergy</vt:lpstr>
      <vt:lpstr>Suitable Formulas for Cow’s Milk Protein Allergy</vt:lpstr>
      <vt:lpstr>Food Labelling</vt:lpstr>
      <vt:lpstr>Top Tips</vt:lpstr>
      <vt:lpstr>Cow’s Milk Protein Free Weaning</vt:lpstr>
      <vt:lpstr>PowerPoint Presentation</vt:lpstr>
      <vt:lpstr>PowerPoint Presentation</vt:lpstr>
      <vt:lpstr>Suitable Alternative Milks</vt:lpstr>
      <vt:lpstr>Other Cow’s Milk Free Alternative Products</vt:lpstr>
      <vt:lpstr>Introduction Of Other Common Allergenic Foods</vt:lpstr>
      <vt:lpstr>Meeting Calcium Requirements</vt:lpstr>
      <vt:lpstr>Vitamins for Children</vt:lpstr>
      <vt:lpstr>Will My Child Grow Out Of Their Cow’s Milk Protein Allergy?</vt:lpstr>
      <vt:lpstr>Reintroducing cows milk protein?</vt:lpstr>
      <vt:lpstr>Reintroducing Cow’s Milk Protein </vt:lpstr>
      <vt:lpstr> Who else is there to help me? </vt:lpstr>
      <vt:lpstr>Support for Breastfeeding</vt:lpstr>
      <vt:lpstr>Useful Links</vt:lpstr>
    </vt:vector>
  </TitlesOfParts>
  <Company>UHBrstiol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Pope, Lucy</dc:creator>
  <cp:lastModifiedBy>Mackey Helen (ELHT) Dietetics</cp:lastModifiedBy>
  <cp:revision>370</cp:revision>
  <cp:lastPrinted>2019-07-18T10:10:58Z</cp:lastPrinted>
  <dcterms:created xsi:type="dcterms:W3CDTF">2017-06-14T13:32:15Z</dcterms:created>
  <dcterms:modified xsi:type="dcterms:W3CDTF">2020-03-24T14:09:27Z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nDIP File ID">
    <vt:lpwstr>bed7286b-54d8-4953-8ec1-1f6018f30025</vt:lpwstr>
  </property>
</Properties>
</file>